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307" r:id="rId30"/>
    <p:sldId id="286" r:id="rId31"/>
    <p:sldId id="287" r:id="rId32"/>
    <p:sldId id="308" r:id="rId33"/>
    <p:sldId id="288" r:id="rId34"/>
    <p:sldId id="289" r:id="rId35"/>
    <p:sldId id="290" r:id="rId36"/>
    <p:sldId id="291" r:id="rId37"/>
    <p:sldId id="292" r:id="rId38"/>
    <p:sldId id="293" r:id="rId39"/>
    <p:sldId id="305" r:id="rId40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Ebrima" panose="02000000000000000000" pitchFamily="2" charset="0"/>
      <p:regular r:id="rId45"/>
      <p:bold r:id="rId46"/>
    </p:embeddedFont>
    <p:embeddedFont>
      <p:font typeface="Garamond" panose="02020404030301010803" pitchFamily="18" charset="0"/>
      <p:regular r:id="rId47"/>
      <p:bold r:id="rId48"/>
      <p:italic r:id="rId49"/>
    </p:embeddedFont>
    <p:embeddedFont>
      <p:font typeface="Helvetica" panose="020B0604020202020204" pitchFamily="34" charset="0"/>
      <p:regular r:id="rId50"/>
      <p:bold r:id="rId51"/>
      <p:italic r:id="rId52"/>
      <p:boldItalic r:id="rId53"/>
    </p:embeddedFont>
    <p:embeddedFont>
      <p:font typeface="Blackout" panose="02000506000000020004" pitchFamily="2" charset="0"/>
      <p:regular r:id="rId54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781"/>
    <a:srgbClr val="F9F9F9"/>
    <a:srgbClr val="000000"/>
    <a:srgbClr val="1F497D"/>
    <a:srgbClr val="EAEAEA"/>
    <a:srgbClr val="F7F7F7"/>
    <a:srgbClr val="E60000"/>
    <a:srgbClr val="C426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1872" y="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1.fntdata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99F3C-0D6F-4071-BE60-B44E6529DDB5}" type="datetimeFigureOut">
              <a:rPr lang="de-DE" smtClean="0"/>
              <a:pPr/>
              <a:t>04.08.2017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F1E83-6617-4DA1-88FA-57F9FECFD4F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99F3C-0D6F-4071-BE60-B44E6529DDB5}" type="datetimeFigureOut">
              <a:rPr lang="de-DE" smtClean="0"/>
              <a:pPr/>
              <a:t>04.08.2017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F1E83-6617-4DA1-88FA-57F9FECFD4F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99F3C-0D6F-4071-BE60-B44E6529DDB5}" type="datetimeFigureOut">
              <a:rPr lang="de-DE" smtClean="0"/>
              <a:pPr/>
              <a:t>04.08.2017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F1E83-6617-4DA1-88FA-57F9FECFD4F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99F3C-0D6F-4071-BE60-B44E6529DDB5}" type="datetimeFigureOut">
              <a:rPr lang="de-DE" smtClean="0"/>
              <a:pPr/>
              <a:t>04.08.2017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F1E83-6617-4DA1-88FA-57F9FECFD4F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99F3C-0D6F-4071-BE60-B44E6529DDB5}" type="datetimeFigureOut">
              <a:rPr lang="de-DE" smtClean="0"/>
              <a:pPr/>
              <a:t>04.08.2017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F1E83-6617-4DA1-88FA-57F9FECFD4F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99F3C-0D6F-4071-BE60-B44E6529DDB5}" type="datetimeFigureOut">
              <a:rPr lang="de-DE" smtClean="0"/>
              <a:pPr/>
              <a:t>04.08.2017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F1E83-6617-4DA1-88FA-57F9FECFD4F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99F3C-0D6F-4071-BE60-B44E6529DDB5}" type="datetimeFigureOut">
              <a:rPr lang="de-DE" smtClean="0"/>
              <a:pPr/>
              <a:t>04.08.2017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F1E83-6617-4DA1-88FA-57F9FECFD4F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99F3C-0D6F-4071-BE60-B44E6529DDB5}" type="datetimeFigureOut">
              <a:rPr lang="de-DE" smtClean="0"/>
              <a:pPr/>
              <a:t>04.08.2017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F1E83-6617-4DA1-88FA-57F9FECFD4F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99F3C-0D6F-4071-BE60-B44E6529DDB5}" type="datetimeFigureOut">
              <a:rPr lang="de-DE" smtClean="0"/>
              <a:pPr/>
              <a:t>04.08.2017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F1E83-6617-4DA1-88FA-57F9FECFD4F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99F3C-0D6F-4071-BE60-B44E6529DDB5}" type="datetimeFigureOut">
              <a:rPr lang="de-DE" smtClean="0"/>
              <a:pPr/>
              <a:t>04.08.2017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F1E83-6617-4DA1-88FA-57F9FECFD4F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99F3C-0D6F-4071-BE60-B44E6529DDB5}" type="datetimeFigureOut">
              <a:rPr lang="de-DE" smtClean="0"/>
              <a:pPr/>
              <a:t>04.08.2017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F1E83-6617-4DA1-88FA-57F9FECFD4F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99F3C-0D6F-4071-BE60-B44E6529DDB5}" type="datetimeFigureOut">
              <a:rPr lang="de-DE" smtClean="0"/>
              <a:pPr/>
              <a:t>04.08.2017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F1E83-6617-4DA1-88FA-57F9FECFD4F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-180528" y="-99392"/>
            <a:ext cx="9144000" cy="4143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de-DE" sz="1600" dirty="0"/>
          </a:p>
          <a:p>
            <a:pPr algn="r"/>
            <a:endParaRPr lang="de-DE" sz="1600" dirty="0"/>
          </a:p>
          <a:p>
            <a:pPr algn="r"/>
            <a:endParaRPr lang="de-DE" sz="1600" dirty="0"/>
          </a:p>
          <a:p>
            <a:pPr algn="r">
              <a:lnSpc>
                <a:spcPct val="75000"/>
              </a:lnSpc>
            </a:pPr>
            <a:r>
              <a:rPr lang="de-DE" sz="8800" dirty="0">
                <a:solidFill>
                  <a:schemeClr val="bg1"/>
                </a:solidFill>
                <a:latin typeface="Blackout" pitchFamily="2" charset="0"/>
              </a:rPr>
              <a:t>WHAT THE FU** IS </a:t>
            </a:r>
            <a:r>
              <a:rPr lang="de-DE" sz="19900" dirty="0">
                <a:solidFill>
                  <a:schemeClr val="bg1"/>
                </a:solidFill>
                <a:latin typeface="Blackout" pitchFamily="2" charset="0"/>
              </a:rPr>
              <a:t>KLJB?</a:t>
            </a:r>
            <a:endParaRPr lang="de-DE" sz="9600" dirty="0">
              <a:solidFill>
                <a:schemeClr val="bg1"/>
              </a:solidFill>
              <a:latin typeface="Blackout" pitchFamily="2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3995936" y="4581128"/>
            <a:ext cx="460851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2400" b="1" dirty="0">
                <a:solidFill>
                  <a:schemeClr val="bg1"/>
                </a:solidFill>
                <a:latin typeface="Helvetica" panose="020B0604020202020204" pitchFamily="34" charset="0"/>
                <a:ea typeface="Ebrima" pitchFamily="2" charset="0"/>
                <a:cs typeface="Helvetica" panose="020B0604020202020204" pitchFamily="34" charset="0"/>
              </a:rPr>
              <a:t>Verband? </a:t>
            </a:r>
            <a:r>
              <a:rPr lang="de-DE" sz="2400" dirty="0">
                <a:solidFill>
                  <a:schemeClr val="bg1"/>
                </a:solidFill>
                <a:latin typeface="Helvetica" panose="020B0604020202020204" pitchFamily="34" charset="0"/>
                <a:ea typeface="Ebrima" pitchFamily="2" charset="0"/>
                <a:cs typeface="Helvetica" panose="020B0604020202020204" pitchFamily="34" charset="0"/>
              </a:rPr>
              <a:t>- </a:t>
            </a:r>
            <a:r>
              <a:rPr lang="de-DE" sz="2400" dirty="0">
                <a:solidFill>
                  <a:schemeClr val="bg1"/>
                </a:solidFill>
                <a:latin typeface="Helvetica" panose="020B0604020202020204" pitchFamily="34" charset="0"/>
                <a:ea typeface="Ebrima" pitchFamily="2" charset="0"/>
                <a:cs typeface="Helvetica" panose="020B0604020202020204" pitchFamily="34" charset="0"/>
                <a:sym typeface="Wingdings" pitchFamily="2" charset="2"/>
              </a:rPr>
              <a:t>No </a:t>
            </a:r>
            <a:r>
              <a:rPr lang="de-DE" sz="2400" dirty="0" err="1">
                <a:solidFill>
                  <a:schemeClr val="bg1"/>
                </a:solidFill>
                <a:latin typeface="Helvetica" panose="020B0604020202020204" pitchFamily="34" charset="0"/>
                <a:ea typeface="Ebrima" pitchFamily="2" charset="0"/>
                <a:cs typeface="Helvetica" panose="020B0604020202020204" pitchFamily="34" charset="0"/>
                <a:sym typeface="Wingdings" pitchFamily="2" charset="2"/>
              </a:rPr>
              <a:t>nia</a:t>
            </a:r>
            <a:r>
              <a:rPr lang="de-DE" sz="2400" dirty="0">
                <a:solidFill>
                  <a:schemeClr val="bg1"/>
                </a:solidFill>
                <a:latin typeface="Helvetica" panose="020B0604020202020204" pitchFamily="34" charset="0"/>
                <a:ea typeface="Ebrima" pitchFamily="2" charset="0"/>
                <a:cs typeface="Helvetica" panose="020B0604020202020204" pitchFamily="34" charset="0"/>
                <a:sym typeface="Wingdings" pitchFamily="2" charset="2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Helvetica" panose="020B0604020202020204" pitchFamily="34" charset="0"/>
                <a:ea typeface="Ebrima" pitchFamily="2" charset="0"/>
                <a:cs typeface="Helvetica" panose="020B0604020202020204" pitchFamily="34" charset="0"/>
                <a:sym typeface="Wingdings" pitchFamily="2" charset="2"/>
              </a:rPr>
              <a:t>davo</a:t>
            </a:r>
            <a:r>
              <a:rPr lang="de-DE" sz="2400" dirty="0">
                <a:solidFill>
                  <a:schemeClr val="bg1"/>
                </a:solidFill>
                <a:latin typeface="Helvetica" panose="020B0604020202020204" pitchFamily="34" charset="0"/>
                <a:ea typeface="Ebrima" pitchFamily="2" charset="0"/>
                <a:cs typeface="Helvetica" panose="020B0604020202020204" pitchFamily="34" charset="0"/>
                <a:sym typeface="Wingdings" pitchFamily="2" charset="2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Helvetica" panose="020B0604020202020204" pitchFamily="34" charset="0"/>
                <a:ea typeface="Ebrima" pitchFamily="2" charset="0"/>
                <a:cs typeface="Helvetica" panose="020B0604020202020204" pitchFamily="34" charset="0"/>
                <a:sym typeface="Wingdings" pitchFamily="2" charset="2"/>
              </a:rPr>
              <a:t>ghert</a:t>
            </a:r>
            <a:r>
              <a:rPr lang="de-DE" sz="2400" dirty="0">
                <a:solidFill>
                  <a:schemeClr val="bg1"/>
                </a:solidFill>
                <a:latin typeface="Helvetica" panose="020B0604020202020204" pitchFamily="34" charset="0"/>
                <a:ea typeface="Ebrima" pitchFamily="2" charset="0"/>
                <a:cs typeface="Helvetica" panose="020B0604020202020204" pitchFamily="34" charset="0"/>
                <a:sym typeface="Wingdings" pitchFamily="2" charset="2"/>
              </a:rPr>
              <a:t>.</a:t>
            </a:r>
          </a:p>
          <a:p>
            <a:pPr algn="just"/>
            <a:endParaRPr lang="de-DE" sz="800" dirty="0">
              <a:solidFill>
                <a:schemeClr val="bg1"/>
              </a:solidFill>
              <a:latin typeface="Helvetica" panose="020B0604020202020204" pitchFamily="34" charset="0"/>
              <a:ea typeface="Ebrima" pitchFamily="2" charset="0"/>
              <a:cs typeface="Helvetica" panose="020B0604020202020204" pitchFamily="34" charset="0"/>
              <a:sym typeface="Wingdings" pitchFamily="2" charset="2"/>
            </a:endParaRPr>
          </a:p>
          <a:p>
            <a:pPr algn="just"/>
            <a:r>
              <a:rPr lang="de-DE" sz="2400" b="1" dirty="0">
                <a:solidFill>
                  <a:schemeClr val="bg1"/>
                </a:solidFill>
                <a:latin typeface="Helvetica" panose="020B0604020202020204" pitchFamily="34" charset="0"/>
                <a:ea typeface="Ebrima" pitchFamily="2" charset="0"/>
                <a:cs typeface="Helvetica" panose="020B0604020202020204" pitchFamily="34" charset="0"/>
              </a:rPr>
              <a:t>Ebenen?  </a:t>
            </a:r>
            <a:r>
              <a:rPr lang="de-DE" sz="2400" dirty="0">
                <a:solidFill>
                  <a:schemeClr val="bg1"/>
                </a:solidFill>
                <a:latin typeface="Helvetica" panose="020B0604020202020204" pitchFamily="34" charset="0"/>
                <a:ea typeface="Ebrima" pitchFamily="2" charset="0"/>
                <a:cs typeface="Helvetica" panose="020B0604020202020204" pitchFamily="34" charset="0"/>
              </a:rPr>
              <a:t>- </a:t>
            </a:r>
            <a:r>
              <a:rPr lang="de-DE" sz="2400" dirty="0" err="1">
                <a:solidFill>
                  <a:schemeClr val="bg1"/>
                </a:solidFill>
                <a:latin typeface="Helvetica" panose="020B0604020202020204" pitchFamily="34" charset="0"/>
                <a:ea typeface="Ebrima" pitchFamily="2" charset="0"/>
                <a:cs typeface="Helvetica" panose="020B0604020202020204" pitchFamily="34" charset="0"/>
              </a:rPr>
              <a:t>Sowos</a:t>
            </a:r>
            <a:r>
              <a:rPr lang="de-DE" sz="2400" dirty="0">
                <a:solidFill>
                  <a:schemeClr val="bg1"/>
                </a:solidFill>
                <a:latin typeface="Helvetica" panose="020B0604020202020204" pitchFamily="34" charset="0"/>
                <a:ea typeface="Ebrima" pitchFamily="2" charset="0"/>
                <a:cs typeface="Helvetica" panose="020B0604020202020204" pitchFamily="34" charset="0"/>
              </a:rPr>
              <a:t> gibt’s?</a:t>
            </a:r>
          </a:p>
          <a:p>
            <a:pPr algn="just"/>
            <a:endParaRPr lang="de-DE" sz="800" dirty="0">
              <a:solidFill>
                <a:schemeClr val="bg1"/>
              </a:solidFill>
              <a:latin typeface="Helvetica" panose="020B0604020202020204" pitchFamily="34" charset="0"/>
              <a:ea typeface="Ebrima" pitchFamily="2" charset="0"/>
              <a:cs typeface="Helvetica" panose="020B0604020202020204" pitchFamily="34" charset="0"/>
            </a:endParaRPr>
          </a:p>
          <a:p>
            <a:pPr algn="just"/>
            <a:r>
              <a:rPr lang="de-DE" sz="2400" b="1" dirty="0">
                <a:solidFill>
                  <a:schemeClr val="bg1"/>
                </a:solidFill>
                <a:latin typeface="Helvetica" panose="020B0604020202020204" pitchFamily="34" charset="0"/>
                <a:ea typeface="Ebrima" pitchFamily="2" charset="0"/>
                <a:cs typeface="Helvetica" panose="020B0604020202020204" pitchFamily="34" charset="0"/>
              </a:rPr>
              <a:t>Beitrag?   </a:t>
            </a:r>
            <a:r>
              <a:rPr lang="de-DE" sz="2400" dirty="0">
                <a:solidFill>
                  <a:schemeClr val="bg1"/>
                </a:solidFill>
                <a:latin typeface="Helvetica" panose="020B0604020202020204" pitchFamily="34" charset="0"/>
                <a:ea typeface="Ebrima" pitchFamily="2" charset="0"/>
                <a:cs typeface="Helvetica" panose="020B0604020202020204" pitchFamily="34" charset="0"/>
              </a:rPr>
              <a:t>- Zoi </a:t>
            </a:r>
            <a:r>
              <a:rPr lang="de-DE" sz="2400" dirty="0" err="1">
                <a:solidFill>
                  <a:schemeClr val="bg1"/>
                </a:solidFill>
                <a:latin typeface="Helvetica" panose="020B0604020202020204" pitchFamily="34" charset="0"/>
                <a:ea typeface="Ebrima" pitchFamily="2" charset="0"/>
                <a:cs typeface="Helvetica" panose="020B0604020202020204" pitchFamily="34" charset="0"/>
              </a:rPr>
              <a:t>ma</a:t>
            </a:r>
            <a:r>
              <a:rPr lang="de-DE" sz="2400" dirty="0">
                <a:solidFill>
                  <a:schemeClr val="bg1"/>
                </a:solidFill>
                <a:latin typeface="Helvetica" panose="020B0604020202020204" pitchFamily="34" charset="0"/>
                <a:ea typeface="Ebrima" pitchFamily="2" charset="0"/>
                <a:cs typeface="Helvetica" panose="020B0604020202020204" pitchFamily="34" charset="0"/>
              </a:rPr>
              <a:t>, aber wofür?</a:t>
            </a:r>
          </a:p>
          <a:p>
            <a:pPr algn="just"/>
            <a:endParaRPr lang="de-DE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Bildergebnis für kljb"/>
          <p:cNvPicPr>
            <a:picLocks noChangeAspect="1" noChangeArrowheads="1"/>
          </p:cNvPicPr>
          <p:nvPr/>
        </p:nvPicPr>
        <p:blipFill>
          <a:blip r:embed="rId2" cstate="print"/>
          <a:srcRect l="17265" r="17373"/>
          <a:stretch>
            <a:fillRect/>
          </a:stretch>
        </p:blipFill>
        <p:spPr bwMode="auto">
          <a:xfrm>
            <a:off x="-1188640" y="-144016"/>
            <a:ext cx="11449272" cy="4941168"/>
          </a:xfrm>
          <a:prstGeom prst="rect">
            <a:avLst/>
          </a:prstGeom>
          <a:noFill/>
        </p:spPr>
      </p:pic>
      <p:sp>
        <p:nvSpPr>
          <p:cNvPr id="21506" name="AutoShape 2" descr="Bildergebnis für traktor landschaf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-54260" y="4797152"/>
            <a:ext cx="9198260" cy="2215991"/>
          </a:xfrm>
          <a:prstGeom prst="rect">
            <a:avLst/>
          </a:prstGeom>
          <a:solidFill>
            <a:srgbClr val="000000">
              <a:alpha val="58039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bg1"/>
                </a:solidFill>
                <a:latin typeface="Blackout" pitchFamily="2" charset="0"/>
              </a:rPr>
              <a:t>MEHR WEIL:</a:t>
            </a:r>
          </a:p>
          <a:p>
            <a:pPr algn="ctr"/>
            <a:endParaRPr lang="de-DE" dirty="0"/>
          </a:p>
          <a:p>
            <a:pPr algn="just"/>
            <a:r>
              <a:rPr lang="de-DE" sz="2000" b="1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… weil wir 70.000 junge Erwachsene in Deutschland, 26.000 Jugendliche in Bayern und 11.000 Leute in Regensburg sind und uns aktiv in das gesellschaftliche Leben einbringen.</a:t>
            </a:r>
          </a:p>
          <a:p>
            <a:pPr algn="just"/>
            <a:endParaRPr lang="de-DE" sz="2000" b="1" dirty="0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7-kinder-strichmaennchen-familie.png"/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0" y="4293096"/>
            <a:ext cx="4572000" cy="4376117"/>
          </a:xfrm>
          <a:prstGeom prst="rect">
            <a:avLst/>
          </a:prstGeom>
        </p:spPr>
      </p:pic>
      <p:sp>
        <p:nvSpPr>
          <p:cNvPr id="23554" name="AutoShape 2" descr="Bildergebnis für strichmännch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3556" name="AutoShape 4" descr="Bildergebnis für viele strichmännch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5" name="Grafik 4" descr="7-kinder-strichmaennchen-familie.png"/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4535488" y="4293096"/>
            <a:ext cx="4608512" cy="4376117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3096685" y="4725144"/>
            <a:ext cx="2664296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Arbeitsgemeinschaft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3567974" y="3923764"/>
            <a:ext cx="1721718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Kreisverband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060681" y="3181618"/>
            <a:ext cx="2736304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Diözesanverband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3600317" y="2389530"/>
            <a:ext cx="1943367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Landesverband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3060680" y="1625273"/>
            <a:ext cx="2951479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Bundesverband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3520077" y="836712"/>
            <a:ext cx="2103847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MIJARC Europa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3744333" y="467380"/>
            <a:ext cx="1655335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MIJARC Welt</a:t>
            </a:r>
          </a:p>
        </p:txBody>
      </p:sp>
      <p:sp>
        <p:nvSpPr>
          <p:cNvPr id="6" name="Pfeil nach links und oben 5"/>
          <p:cNvSpPr/>
          <p:nvPr/>
        </p:nvSpPr>
        <p:spPr>
          <a:xfrm>
            <a:off x="5272974" y="5229200"/>
            <a:ext cx="488007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Pfeil nach links und oben 15"/>
          <p:cNvSpPr/>
          <p:nvPr/>
        </p:nvSpPr>
        <p:spPr>
          <a:xfrm rot="10800000">
            <a:off x="3060681" y="4005064"/>
            <a:ext cx="415149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Pfeil nach links und oben 16"/>
          <p:cNvSpPr/>
          <p:nvPr/>
        </p:nvSpPr>
        <p:spPr>
          <a:xfrm>
            <a:off x="5335673" y="3675355"/>
            <a:ext cx="488007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Pfeil nach links und oben 17"/>
          <p:cNvSpPr/>
          <p:nvPr/>
        </p:nvSpPr>
        <p:spPr>
          <a:xfrm rot="10800000">
            <a:off x="3043156" y="2470830"/>
            <a:ext cx="488007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Pfeil nach links und oben 18"/>
          <p:cNvSpPr/>
          <p:nvPr/>
        </p:nvSpPr>
        <p:spPr>
          <a:xfrm>
            <a:off x="5579676" y="2101498"/>
            <a:ext cx="488007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Pfeil nach links und oben 19"/>
          <p:cNvSpPr/>
          <p:nvPr/>
        </p:nvSpPr>
        <p:spPr>
          <a:xfrm rot="10800000">
            <a:off x="2986573" y="908719"/>
            <a:ext cx="488007" cy="605275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/>
          <p:cNvSpPr txBox="1"/>
          <p:nvPr/>
        </p:nvSpPr>
        <p:spPr>
          <a:xfrm rot="16200000">
            <a:off x="-2409623" y="993503"/>
            <a:ext cx="57019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800" dirty="0">
                <a:solidFill>
                  <a:schemeClr val="bg1"/>
                </a:solidFill>
                <a:latin typeface="Blackout" panose="02000506000000020004" pitchFamily="2" charset="0"/>
              </a:rPr>
              <a:t>Ebenen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3618997" y="5517232"/>
            <a:ext cx="1619672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latin typeface="Helvetica" panose="020B0604020202020204" pitchFamily="34" charset="0"/>
                <a:cs typeface="Helvetica" panose="020B0604020202020204" pitchFamily="34" charset="0"/>
              </a:rPr>
              <a:t>Ortsgruppe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Bild könnte enthalten: 10 Personen, Personen, die lachen, Personen, die stehen und Innenbereic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711" y="0"/>
            <a:ext cx="8123555" cy="541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feld 22"/>
          <p:cNvSpPr txBox="1"/>
          <p:nvPr/>
        </p:nvSpPr>
        <p:spPr>
          <a:xfrm rot="16200000">
            <a:off x="-3484181" y="2213580"/>
            <a:ext cx="762557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500" dirty="0">
                <a:solidFill>
                  <a:schemeClr val="bg1"/>
                </a:solidFill>
                <a:latin typeface="Blackout" panose="02000506000000020004" pitchFamily="2" charset="0"/>
              </a:rPr>
              <a:t>Ortsgruppe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1272666" y="5415704"/>
            <a:ext cx="7740353" cy="954107"/>
          </a:xfrm>
          <a:prstGeom prst="rect">
            <a:avLst/>
          </a:prstGeom>
          <a:solidFill>
            <a:srgbClr val="00878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e-DE" sz="2800" dirty="0">
              <a:solidFill>
                <a:schemeClr val="bg1"/>
              </a:solidFill>
            </a:endParaRPr>
          </a:p>
          <a:p>
            <a:pPr algn="ctr"/>
            <a:r>
              <a:rPr lang="de-DE" sz="28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… holt den Nachwuchs in den Verband.</a:t>
            </a:r>
            <a:endParaRPr lang="de-DE" sz="3200" b="1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9210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feld 22"/>
          <p:cNvSpPr txBox="1"/>
          <p:nvPr/>
        </p:nvSpPr>
        <p:spPr>
          <a:xfrm rot="16200000">
            <a:off x="-3484181" y="2213580"/>
            <a:ext cx="762557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500" dirty="0">
                <a:solidFill>
                  <a:schemeClr val="bg1"/>
                </a:solidFill>
                <a:latin typeface="Blackout" panose="02000506000000020004" pitchFamily="2" charset="0"/>
              </a:rPr>
              <a:t>Ortsgruppe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831" y="-22899"/>
            <a:ext cx="8123556" cy="5415704"/>
          </a:xfrm>
          <a:prstGeom prst="rect">
            <a:avLst/>
          </a:prstGeom>
        </p:spPr>
      </p:pic>
      <p:sp>
        <p:nvSpPr>
          <p:cNvPr id="24" name="Textfeld 23"/>
          <p:cNvSpPr txBox="1"/>
          <p:nvPr/>
        </p:nvSpPr>
        <p:spPr>
          <a:xfrm>
            <a:off x="2406349" y="5640098"/>
            <a:ext cx="5799982" cy="954107"/>
          </a:xfrm>
          <a:prstGeom prst="rect">
            <a:avLst/>
          </a:prstGeom>
          <a:solidFill>
            <a:srgbClr val="008781"/>
          </a:solidFill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… bereichert das kirchliche und gesellschaftliche Dorfleben.</a:t>
            </a:r>
          </a:p>
        </p:txBody>
      </p:sp>
    </p:spTree>
    <p:extLst>
      <p:ext uri="{BB962C8B-B14F-4D97-AF65-F5344CB8AC3E}">
        <p14:creationId xmlns:p14="http://schemas.microsoft.com/office/powerpoint/2010/main" val="1864649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feld 22"/>
          <p:cNvSpPr txBox="1"/>
          <p:nvPr/>
        </p:nvSpPr>
        <p:spPr>
          <a:xfrm rot="16200000">
            <a:off x="-3484181" y="2213580"/>
            <a:ext cx="762557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500" dirty="0">
                <a:solidFill>
                  <a:schemeClr val="bg1"/>
                </a:solidFill>
                <a:latin typeface="Blackout" panose="02000506000000020004" pitchFamily="2" charset="0"/>
              </a:rPr>
              <a:t>Ortsgruppe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1763688" y="1559553"/>
            <a:ext cx="6768752" cy="3170099"/>
          </a:xfrm>
          <a:prstGeom prst="rect">
            <a:avLst/>
          </a:prstGeom>
          <a:solidFill>
            <a:srgbClr val="00878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ORTSGRUPPEN sind das Wichtigste am Verband:</a:t>
            </a:r>
          </a:p>
          <a:p>
            <a:pPr algn="ctr"/>
            <a:endParaRPr lang="de-DE" sz="4000" b="1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ctr"/>
            <a:r>
              <a:rPr lang="de-DE" sz="40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Denn ohne EUCH kann er nicht existieren!</a:t>
            </a:r>
          </a:p>
        </p:txBody>
      </p:sp>
    </p:spTree>
    <p:extLst>
      <p:ext uri="{BB962C8B-B14F-4D97-AF65-F5344CB8AC3E}">
        <p14:creationId xmlns:p14="http://schemas.microsoft.com/office/powerpoint/2010/main" val="18160284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98"/>
          <a:stretch/>
        </p:blipFill>
        <p:spPr>
          <a:xfrm>
            <a:off x="2339752" y="-27812"/>
            <a:ext cx="5427487" cy="6885812"/>
          </a:xfrm>
          <a:prstGeom prst="rect">
            <a:avLst/>
          </a:prstGeom>
        </p:spPr>
      </p:pic>
      <p:sp>
        <p:nvSpPr>
          <p:cNvPr id="23" name="Textfeld 22"/>
          <p:cNvSpPr txBox="1"/>
          <p:nvPr/>
        </p:nvSpPr>
        <p:spPr>
          <a:xfrm rot="16200000">
            <a:off x="-3268260" y="2484070"/>
            <a:ext cx="717341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500" dirty="0">
                <a:solidFill>
                  <a:srgbClr val="008781"/>
                </a:solidFill>
                <a:latin typeface="Blackout" panose="02000506000000020004" pitchFamily="2" charset="0"/>
              </a:rPr>
              <a:t>Ortsgruppe</a:t>
            </a:r>
          </a:p>
        </p:txBody>
      </p:sp>
    </p:spTree>
    <p:extLst>
      <p:ext uri="{BB962C8B-B14F-4D97-AF65-F5344CB8AC3E}">
        <p14:creationId xmlns:p14="http://schemas.microsoft.com/office/powerpoint/2010/main" val="42293071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7-kinder-strichmaennchen-familie.png"/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0" y="4293096"/>
            <a:ext cx="4572000" cy="4376117"/>
          </a:xfrm>
          <a:prstGeom prst="rect">
            <a:avLst/>
          </a:prstGeom>
        </p:spPr>
      </p:pic>
      <p:pic>
        <p:nvPicPr>
          <p:cNvPr id="5" name="Grafik 4" descr="7-kinder-strichmaennchen-familie.png"/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4535488" y="4293096"/>
            <a:ext cx="4608512" cy="4376117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618997" y="5517232"/>
            <a:ext cx="1619672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Ortsgruppe</a:t>
            </a:r>
          </a:p>
        </p:txBody>
      </p:sp>
      <p:sp>
        <p:nvSpPr>
          <p:cNvPr id="23554" name="AutoShape 2" descr="Bildergebnis für strichmännch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3556" name="AutoShape 4" descr="Bildergebnis für viele strichmännch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3096685" y="4725144"/>
            <a:ext cx="2664296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latin typeface="Helvetica" panose="020B0604020202020204" pitchFamily="34" charset="0"/>
                <a:cs typeface="Helvetica" panose="020B0604020202020204" pitchFamily="34" charset="0"/>
              </a:rPr>
              <a:t>Arbeitsgemeinschaft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3567974" y="3923764"/>
            <a:ext cx="1721718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Kreisverband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060681" y="3181618"/>
            <a:ext cx="2736304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Diözesanverband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3600317" y="2389530"/>
            <a:ext cx="1943367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Landesverband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3060680" y="1625273"/>
            <a:ext cx="2951479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Bundesverband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3520077" y="836712"/>
            <a:ext cx="2103847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MIJARC Europa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3744333" y="467380"/>
            <a:ext cx="1655335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MIJARC Welt</a:t>
            </a:r>
          </a:p>
        </p:txBody>
      </p:sp>
      <p:sp>
        <p:nvSpPr>
          <p:cNvPr id="6" name="Pfeil nach links und oben 5"/>
          <p:cNvSpPr/>
          <p:nvPr/>
        </p:nvSpPr>
        <p:spPr>
          <a:xfrm>
            <a:off x="5272974" y="5229200"/>
            <a:ext cx="488007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Pfeil nach links und oben 15"/>
          <p:cNvSpPr/>
          <p:nvPr/>
        </p:nvSpPr>
        <p:spPr>
          <a:xfrm rot="10800000">
            <a:off x="3060681" y="4005064"/>
            <a:ext cx="415149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Pfeil nach links und oben 16"/>
          <p:cNvSpPr/>
          <p:nvPr/>
        </p:nvSpPr>
        <p:spPr>
          <a:xfrm>
            <a:off x="5335673" y="3675355"/>
            <a:ext cx="488007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Pfeil nach links und oben 17"/>
          <p:cNvSpPr/>
          <p:nvPr/>
        </p:nvSpPr>
        <p:spPr>
          <a:xfrm rot="10800000">
            <a:off x="3043156" y="2470830"/>
            <a:ext cx="488007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Pfeil nach links und oben 18"/>
          <p:cNvSpPr/>
          <p:nvPr/>
        </p:nvSpPr>
        <p:spPr>
          <a:xfrm>
            <a:off x="5579676" y="2101498"/>
            <a:ext cx="488007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Pfeil nach links und oben 19"/>
          <p:cNvSpPr/>
          <p:nvPr/>
        </p:nvSpPr>
        <p:spPr>
          <a:xfrm rot="10800000">
            <a:off x="2986573" y="908719"/>
            <a:ext cx="488007" cy="605275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/>
          <p:cNvSpPr txBox="1"/>
          <p:nvPr/>
        </p:nvSpPr>
        <p:spPr>
          <a:xfrm rot="16200000">
            <a:off x="-2409623" y="993503"/>
            <a:ext cx="57019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800" dirty="0">
                <a:solidFill>
                  <a:schemeClr val="bg1"/>
                </a:solidFill>
                <a:latin typeface="Blackout" panose="02000506000000020004" pitchFamily="2" charset="0"/>
              </a:rPr>
              <a:t>Ebenen</a:t>
            </a:r>
          </a:p>
        </p:txBody>
      </p:sp>
    </p:spTree>
    <p:extLst>
      <p:ext uri="{BB962C8B-B14F-4D97-AF65-F5344CB8AC3E}">
        <p14:creationId xmlns:p14="http://schemas.microsoft.com/office/powerpoint/2010/main" val="1397967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feld 22"/>
          <p:cNvSpPr txBox="1"/>
          <p:nvPr/>
        </p:nvSpPr>
        <p:spPr>
          <a:xfrm rot="16200000">
            <a:off x="-3686120" y="2902144"/>
            <a:ext cx="762557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100" dirty="0" err="1">
                <a:solidFill>
                  <a:schemeClr val="bg1"/>
                </a:solidFill>
                <a:latin typeface="Blackout" panose="02000506000000020004" pitchFamily="2" charset="0"/>
              </a:rPr>
              <a:t>ARBEItsgemeinschaft</a:t>
            </a:r>
            <a:endParaRPr lang="de-DE" sz="6100" dirty="0">
              <a:solidFill>
                <a:schemeClr val="bg1"/>
              </a:solidFill>
              <a:latin typeface="Blackout" panose="02000506000000020004" pitchFamily="2" charset="0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1979712" y="5640098"/>
            <a:ext cx="6768752" cy="954107"/>
          </a:xfrm>
          <a:prstGeom prst="rect">
            <a:avLst/>
          </a:prstGeom>
          <a:solidFill>
            <a:srgbClr val="008781"/>
          </a:solidFill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… vernetzt die Ortsgruppen in großen Kreisverbänden vor Ort.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0"/>
            <a:ext cx="6120680" cy="5212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1487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7-kinder-strichmaennchen-familie.png"/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0" y="4293096"/>
            <a:ext cx="4572000" cy="4376117"/>
          </a:xfrm>
          <a:prstGeom prst="rect">
            <a:avLst/>
          </a:prstGeom>
        </p:spPr>
      </p:pic>
      <p:pic>
        <p:nvPicPr>
          <p:cNvPr id="5" name="Grafik 4" descr="7-kinder-strichmaennchen-familie.png"/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4535488" y="4293096"/>
            <a:ext cx="4608512" cy="4376117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618997" y="5517232"/>
            <a:ext cx="1619672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Ortsgruppe</a:t>
            </a:r>
          </a:p>
        </p:txBody>
      </p:sp>
      <p:sp>
        <p:nvSpPr>
          <p:cNvPr id="23554" name="AutoShape 2" descr="Bildergebnis für strichmännch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3556" name="AutoShape 4" descr="Bildergebnis für viele strichmännch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3096685" y="4725144"/>
            <a:ext cx="2664296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Arbeitsgemeinschaft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3567974" y="3923764"/>
            <a:ext cx="1721718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latin typeface="Helvetica" panose="020B0604020202020204" pitchFamily="34" charset="0"/>
                <a:cs typeface="Helvetica" panose="020B0604020202020204" pitchFamily="34" charset="0"/>
              </a:rPr>
              <a:t>Kreisverband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060681" y="3181618"/>
            <a:ext cx="2736304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Diözesanverband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3600317" y="2389530"/>
            <a:ext cx="1943367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Landesverband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3060680" y="1625273"/>
            <a:ext cx="2951479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Bundesverband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3520077" y="836712"/>
            <a:ext cx="2103847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MIJARC Europa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3744333" y="467380"/>
            <a:ext cx="1655335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MIJARC Welt</a:t>
            </a:r>
          </a:p>
        </p:txBody>
      </p:sp>
      <p:sp>
        <p:nvSpPr>
          <p:cNvPr id="6" name="Pfeil nach links und oben 5"/>
          <p:cNvSpPr/>
          <p:nvPr/>
        </p:nvSpPr>
        <p:spPr>
          <a:xfrm>
            <a:off x="5272974" y="5229200"/>
            <a:ext cx="488007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Pfeil nach links und oben 15"/>
          <p:cNvSpPr/>
          <p:nvPr/>
        </p:nvSpPr>
        <p:spPr>
          <a:xfrm rot="10800000">
            <a:off x="3060681" y="4005064"/>
            <a:ext cx="415149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Pfeil nach links und oben 16"/>
          <p:cNvSpPr/>
          <p:nvPr/>
        </p:nvSpPr>
        <p:spPr>
          <a:xfrm>
            <a:off x="5335673" y="3675355"/>
            <a:ext cx="488007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Pfeil nach links und oben 17"/>
          <p:cNvSpPr/>
          <p:nvPr/>
        </p:nvSpPr>
        <p:spPr>
          <a:xfrm rot="10800000">
            <a:off x="3043156" y="2470830"/>
            <a:ext cx="488007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Pfeil nach links und oben 18"/>
          <p:cNvSpPr/>
          <p:nvPr/>
        </p:nvSpPr>
        <p:spPr>
          <a:xfrm>
            <a:off x="5579676" y="2101498"/>
            <a:ext cx="488007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Pfeil nach links und oben 19"/>
          <p:cNvSpPr/>
          <p:nvPr/>
        </p:nvSpPr>
        <p:spPr>
          <a:xfrm rot="10800000">
            <a:off x="2986573" y="908719"/>
            <a:ext cx="488007" cy="605275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/>
          <p:cNvSpPr txBox="1"/>
          <p:nvPr/>
        </p:nvSpPr>
        <p:spPr>
          <a:xfrm rot="16200000">
            <a:off x="-2409623" y="993503"/>
            <a:ext cx="57019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800" dirty="0">
                <a:solidFill>
                  <a:schemeClr val="bg1"/>
                </a:solidFill>
                <a:latin typeface="Blackout" panose="02000506000000020004" pitchFamily="2" charset="0"/>
              </a:rPr>
              <a:t>Ebenen</a:t>
            </a:r>
          </a:p>
        </p:txBody>
      </p:sp>
    </p:spTree>
    <p:extLst>
      <p:ext uri="{BB962C8B-B14F-4D97-AF65-F5344CB8AC3E}">
        <p14:creationId xmlns:p14="http://schemas.microsoft.com/office/powerpoint/2010/main" val="12023523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feld 22"/>
          <p:cNvSpPr txBox="1"/>
          <p:nvPr/>
        </p:nvSpPr>
        <p:spPr>
          <a:xfrm rot="16200000">
            <a:off x="-3568526" y="2640534"/>
            <a:ext cx="76255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9600" dirty="0" err="1">
                <a:solidFill>
                  <a:schemeClr val="bg1"/>
                </a:solidFill>
                <a:latin typeface="Blackout" panose="02000506000000020004" pitchFamily="2" charset="0"/>
              </a:rPr>
              <a:t>KrEISverband</a:t>
            </a:r>
            <a:endParaRPr lang="de-DE" sz="9600" dirty="0">
              <a:solidFill>
                <a:schemeClr val="bg1"/>
              </a:solidFill>
              <a:latin typeface="Blackout" panose="02000506000000020004" pitchFamily="2" charset="0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1387188" y="2517422"/>
            <a:ext cx="3317229" cy="1815882"/>
          </a:xfrm>
          <a:prstGeom prst="rect">
            <a:avLst/>
          </a:prstGeom>
          <a:solidFill>
            <a:srgbClr val="008781"/>
          </a:solidFill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… vernetzt die Ortsgruppen innerhalb eines Landkreises.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936" y="0"/>
            <a:ext cx="4416064" cy="690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170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Bildergebnis für verb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030" name="Picture 6" descr="Bildergebnis für fuß verbinden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708920" y="0"/>
            <a:ext cx="11572871" cy="6858000"/>
          </a:xfrm>
          <a:prstGeom prst="rect">
            <a:avLst/>
          </a:prstGeom>
          <a:noFill/>
        </p:spPr>
      </p:pic>
      <p:sp>
        <p:nvSpPr>
          <p:cNvPr id="8" name="Textfeld 7"/>
          <p:cNvSpPr txBox="1"/>
          <p:nvPr/>
        </p:nvSpPr>
        <p:spPr>
          <a:xfrm>
            <a:off x="179512" y="260648"/>
            <a:ext cx="43924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Wir sind ein </a:t>
            </a:r>
          </a:p>
          <a:p>
            <a:pPr algn="ctr"/>
            <a:r>
              <a:rPr lang="de-DE" sz="5600" b="1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VERBAND.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4499992" y="4635133"/>
            <a:ext cx="3851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800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… aber kein solcher, </a:t>
            </a:r>
          </a:p>
          <a:p>
            <a:pPr algn="r"/>
            <a:r>
              <a:rPr lang="de-DE" sz="2800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sondern…</a:t>
            </a:r>
            <a:endParaRPr lang="de-DE" sz="5400" b="1" dirty="0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0"/>
          <a:stretch/>
        </p:blipFill>
        <p:spPr>
          <a:xfrm>
            <a:off x="971600" y="-27384"/>
            <a:ext cx="5688632" cy="6898371"/>
          </a:xfrm>
          <a:prstGeom prst="rect">
            <a:avLst/>
          </a:prstGeom>
        </p:spPr>
      </p:pic>
      <p:sp>
        <p:nvSpPr>
          <p:cNvPr id="23" name="Textfeld 22"/>
          <p:cNvSpPr txBox="1"/>
          <p:nvPr/>
        </p:nvSpPr>
        <p:spPr>
          <a:xfrm rot="16200000">
            <a:off x="-3568526" y="2640534"/>
            <a:ext cx="76255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9600" dirty="0" err="1">
                <a:solidFill>
                  <a:schemeClr val="bg1"/>
                </a:solidFill>
                <a:latin typeface="Blackout" panose="02000506000000020004" pitchFamily="2" charset="0"/>
              </a:rPr>
              <a:t>KrEISverband</a:t>
            </a:r>
            <a:endParaRPr lang="de-DE" sz="9600" dirty="0">
              <a:solidFill>
                <a:schemeClr val="bg1"/>
              </a:solidFill>
              <a:latin typeface="Blackout" panose="02000506000000020004" pitchFamily="2" charset="0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6804248" y="1412776"/>
            <a:ext cx="2232248" cy="4401205"/>
          </a:xfrm>
          <a:prstGeom prst="rect">
            <a:avLst/>
          </a:prstGeom>
          <a:solidFill>
            <a:srgbClr val="00878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… vernetzt sich zum Austausch über den Kreis hinaus mit anderen Kreisen und der Diözese.</a:t>
            </a:r>
          </a:p>
        </p:txBody>
      </p:sp>
    </p:spTree>
    <p:extLst>
      <p:ext uri="{BB962C8B-B14F-4D97-AF65-F5344CB8AC3E}">
        <p14:creationId xmlns:p14="http://schemas.microsoft.com/office/powerpoint/2010/main" val="31137745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352" y="0"/>
            <a:ext cx="5832648" cy="6858000"/>
          </a:xfrm>
          <a:prstGeom prst="rect">
            <a:avLst/>
          </a:prstGeom>
        </p:spPr>
      </p:pic>
      <p:sp>
        <p:nvSpPr>
          <p:cNvPr id="23" name="Textfeld 22"/>
          <p:cNvSpPr txBox="1"/>
          <p:nvPr/>
        </p:nvSpPr>
        <p:spPr>
          <a:xfrm rot="16200000">
            <a:off x="-3568526" y="2640534"/>
            <a:ext cx="76255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9600" dirty="0" err="1">
                <a:solidFill>
                  <a:schemeClr val="bg1"/>
                </a:solidFill>
                <a:latin typeface="Blackout" panose="02000506000000020004" pitchFamily="2" charset="0"/>
              </a:rPr>
              <a:t>KrEISverband</a:t>
            </a:r>
            <a:endParaRPr lang="de-DE" sz="9600" dirty="0">
              <a:solidFill>
                <a:schemeClr val="bg1"/>
              </a:solidFill>
              <a:latin typeface="Blackout" panose="02000506000000020004" pitchFamily="2" charset="0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1019656" y="2086535"/>
            <a:ext cx="2291696" cy="2677656"/>
          </a:xfrm>
          <a:prstGeom prst="rect">
            <a:avLst/>
          </a:prstGeom>
          <a:solidFill>
            <a:srgbClr val="00878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… vertritt die Interessen der Ortsgruppen auf den </a:t>
            </a:r>
            <a:r>
              <a:rPr lang="de-DE" sz="2400" b="1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Versamm</a:t>
            </a:r>
            <a:r>
              <a:rPr lang="de-DE" sz="2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-lungen der Diözese.</a:t>
            </a:r>
          </a:p>
        </p:txBody>
      </p:sp>
    </p:spTree>
    <p:extLst>
      <p:ext uri="{BB962C8B-B14F-4D97-AF65-F5344CB8AC3E}">
        <p14:creationId xmlns:p14="http://schemas.microsoft.com/office/powerpoint/2010/main" val="28567093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2" b="7996"/>
          <a:stretch/>
        </p:blipFill>
        <p:spPr>
          <a:xfrm>
            <a:off x="899592" y="14572"/>
            <a:ext cx="8225462" cy="5608567"/>
          </a:xfrm>
          <a:prstGeom prst="rect">
            <a:avLst/>
          </a:prstGeom>
        </p:spPr>
      </p:pic>
      <p:sp>
        <p:nvSpPr>
          <p:cNvPr id="23" name="Textfeld 22"/>
          <p:cNvSpPr txBox="1"/>
          <p:nvPr/>
        </p:nvSpPr>
        <p:spPr>
          <a:xfrm rot="16200000">
            <a:off x="-3568526" y="2640534"/>
            <a:ext cx="76255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9600" dirty="0" err="1">
                <a:solidFill>
                  <a:schemeClr val="bg1"/>
                </a:solidFill>
                <a:latin typeface="Blackout" panose="02000506000000020004" pitchFamily="2" charset="0"/>
              </a:rPr>
              <a:t>KrEISverband</a:t>
            </a:r>
            <a:endParaRPr lang="de-DE" sz="9600" dirty="0">
              <a:solidFill>
                <a:schemeClr val="bg1"/>
              </a:solidFill>
              <a:latin typeface="Blackout" panose="02000506000000020004" pitchFamily="2" charset="0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1447275" y="5968980"/>
            <a:ext cx="7217350" cy="461665"/>
          </a:xfrm>
          <a:prstGeom prst="rect">
            <a:avLst/>
          </a:prstGeom>
          <a:solidFill>
            <a:srgbClr val="00878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…  feiert auch mal mit seinen neuen Kontakten.</a:t>
            </a:r>
          </a:p>
        </p:txBody>
      </p:sp>
    </p:spTree>
    <p:extLst>
      <p:ext uri="{BB962C8B-B14F-4D97-AF65-F5344CB8AC3E}">
        <p14:creationId xmlns:p14="http://schemas.microsoft.com/office/powerpoint/2010/main" val="15850720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4" t="31101" r="14564" b="35825"/>
          <a:stretch/>
        </p:blipFill>
        <p:spPr>
          <a:xfrm>
            <a:off x="1029093" y="1988840"/>
            <a:ext cx="8120822" cy="2413792"/>
          </a:xfrm>
          <a:prstGeom prst="rect">
            <a:avLst/>
          </a:prstGeom>
        </p:spPr>
      </p:pic>
      <p:sp>
        <p:nvSpPr>
          <p:cNvPr id="23" name="Textfeld 22"/>
          <p:cNvSpPr txBox="1"/>
          <p:nvPr/>
        </p:nvSpPr>
        <p:spPr>
          <a:xfrm rot="16200000">
            <a:off x="-3568526" y="2640534"/>
            <a:ext cx="76255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9600" dirty="0" err="1">
                <a:solidFill>
                  <a:schemeClr val="bg1"/>
                </a:solidFill>
                <a:latin typeface="Blackout" panose="02000506000000020004" pitchFamily="2" charset="0"/>
              </a:rPr>
              <a:t>KrEISverband</a:t>
            </a:r>
            <a:endParaRPr lang="de-DE" sz="9600" dirty="0">
              <a:solidFill>
                <a:schemeClr val="bg1"/>
              </a:solidFill>
              <a:latin typeface="Blackout" panose="02000506000000020004" pitchFamily="2" charset="0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1331640" y="4989394"/>
            <a:ext cx="7217350" cy="830997"/>
          </a:xfrm>
          <a:prstGeom prst="rect">
            <a:avLst/>
          </a:prstGeom>
          <a:solidFill>
            <a:srgbClr val="00878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…  veranstaltet Kreisaktionen für die Ortsgruppen</a:t>
            </a:r>
          </a:p>
        </p:txBody>
      </p:sp>
    </p:spTree>
    <p:extLst>
      <p:ext uri="{BB962C8B-B14F-4D97-AF65-F5344CB8AC3E}">
        <p14:creationId xmlns:p14="http://schemas.microsoft.com/office/powerpoint/2010/main" val="38077198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feld 22"/>
          <p:cNvSpPr txBox="1"/>
          <p:nvPr/>
        </p:nvSpPr>
        <p:spPr>
          <a:xfrm rot="16200000">
            <a:off x="-3568526" y="2640534"/>
            <a:ext cx="76255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9600" dirty="0" err="1">
                <a:solidFill>
                  <a:schemeClr val="bg1"/>
                </a:solidFill>
                <a:latin typeface="Blackout" panose="02000506000000020004" pitchFamily="2" charset="0"/>
              </a:rPr>
              <a:t>KrEISverband</a:t>
            </a:r>
            <a:endParaRPr lang="de-DE" sz="9600" dirty="0">
              <a:solidFill>
                <a:schemeClr val="bg1"/>
              </a:solidFill>
              <a:latin typeface="Blackout" panose="02000506000000020004" pitchFamily="2" charset="0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1413121" y="5805264"/>
            <a:ext cx="7217350" cy="830997"/>
          </a:xfrm>
          <a:prstGeom prst="rect">
            <a:avLst/>
          </a:prstGeom>
          <a:solidFill>
            <a:srgbClr val="00878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…  berät seine Ortsgruppen in allen Belangen und gibt ihnen Hilfestellung.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0"/>
            <a:ext cx="8244408" cy="5542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0478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7-kinder-strichmaennchen-familie.png"/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0" y="4293096"/>
            <a:ext cx="4572000" cy="4376117"/>
          </a:xfrm>
          <a:prstGeom prst="rect">
            <a:avLst/>
          </a:prstGeom>
        </p:spPr>
      </p:pic>
      <p:pic>
        <p:nvPicPr>
          <p:cNvPr id="5" name="Grafik 4" descr="7-kinder-strichmaennchen-familie.png"/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4535488" y="4293096"/>
            <a:ext cx="4608512" cy="4376117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618997" y="5517232"/>
            <a:ext cx="1619672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Ortsgruppe</a:t>
            </a:r>
          </a:p>
        </p:txBody>
      </p:sp>
      <p:sp>
        <p:nvSpPr>
          <p:cNvPr id="23554" name="AutoShape 2" descr="Bildergebnis für strichmännch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3556" name="AutoShape 4" descr="Bildergebnis für viele strichmännch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3096685" y="4725144"/>
            <a:ext cx="2664296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Arbeitsgemeinschaft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3567974" y="3923764"/>
            <a:ext cx="1721718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Kreisverband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060681" y="3181618"/>
            <a:ext cx="2736304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latin typeface="Helvetica" panose="020B0604020202020204" pitchFamily="34" charset="0"/>
                <a:cs typeface="Helvetica" panose="020B0604020202020204" pitchFamily="34" charset="0"/>
              </a:rPr>
              <a:t>Diözesanverband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3600317" y="2389530"/>
            <a:ext cx="1943367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Landesverband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3060680" y="1625273"/>
            <a:ext cx="2951479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Bundesverband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3520077" y="836712"/>
            <a:ext cx="2103847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MIJARC Europa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3744333" y="467380"/>
            <a:ext cx="1655335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MIJARC Welt</a:t>
            </a:r>
          </a:p>
        </p:txBody>
      </p:sp>
      <p:sp>
        <p:nvSpPr>
          <p:cNvPr id="6" name="Pfeil nach links und oben 5"/>
          <p:cNvSpPr/>
          <p:nvPr/>
        </p:nvSpPr>
        <p:spPr>
          <a:xfrm>
            <a:off x="5272974" y="5229200"/>
            <a:ext cx="488007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Pfeil nach links und oben 15"/>
          <p:cNvSpPr/>
          <p:nvPr/>
        </p:nvSpPr>
        <p:spPr>
          <a:xfrm rot="10800000">
            <a:off x="3060681" y="4005064"/>
            <a:ext cx="415149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Pfeil nach links und oben 16"/>
          <p:cNvSpPr/>
          <p:nvPr/>
        </p:nvSpPr>
        <p:spPr>
          <a:xfrm>
            <a:off x="5335673" y="3675355"/>
            <a:ext cx="488007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Pfeil nach links und oben 17"/>
          <p:cNvSpPr/>
          <p:nvPr/>
        </p:nvSpPr>
        <p:spPr>
          <a:xfrm rot="10800000">
            <a:off x="3043156" y="2470830"/>
            <a:ext cx="488007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Pfeil nach links und oben 18"/>
          <p:cNvSpPr/>
          <p:nvPr/>
        </p:nvSpPr>
        <p:spPr>
          <a:xfrm>
            <a:off x="5579676" y="2101498"/>
            <a:ext cx="488007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Pfeil nach links und oben 19"/>
          <p:cNvSpPr/>
          <p:nvPr/>
        </p:nvSpPr>
        <p:spPr>
          <a:xfrm rot="10800000">
            <a:off x="2986573" y="908719"/>
            <a:ext cx="488007" cy="605275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/>
          <p:cNvSpPr txBox="1"/>
          <p:nvPr/>
        </p:nvSpPr>
        <p:spPr>
          <a:xfrm rot="16200000">
            <a:off x="-2409623" y="993503"/>
            <a:ext cx="57019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800" dirty="0">
                <a:solidFill>
                  <a:schemeClr val="bg1"/>
                </a:solidFill>
                <a:latin typeface="Blackout" panose="02000506000000020004" pitchFamily="2" charset="0"/>
              </a:rPr>
              <a:t>Ebenen</a:t>
            </a:r>
          </a:p>
        </p:txBody>
      </p:sp>
    </p:spTree>
    <p:extLst>
      <p:ext uri="{BB962C8B-B14F-4D97-AF65-F5344CB8AC3E}">
        <p14:creationId xmlns:p14="http://schemas.microsoft.com/office/powerpoint/2010/main" val="6858081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feld 22"/>
          <p:cNvSpPr txBox="1"/>
          <p:nvPr/>
        </p:nvSpPr>
        <p:spPr>
          <a:xfrm rot="16200000">
            <a:off x="-3568390" y="2849451"/>
            <a:ext cx="799288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7400" dirty="0">
                <a:solidFill>
                  <a:schemeClr val="bg1"/>
                </a:solidFill>
                <a:latin typeface="Blackout" panose="02000506000000020004" pitchFamily="2" charset="0"/>
              </a:rPr>
              <a:t>Diözesanverband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827584" y="2459504"/>
            <a:ext cx="3168352" cy="1938992"/>
          </a:xfrm>
          <a:prstGeom prst="rect">
            <a:avLst/>
          </a:prstGeom>
          <a:solidFill>
            <a:srgbClr val="00878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…  bietet Veranstaltungen und vor allem Fortbildungskurse für KLJBler an.</a:t>
            </a:r>
          </a:p>
        </p:txBody>
      </p:sp>
      <p:sp>
        <p:nvSpPr>
          <p:cNvPr id="5122" name="AutoShape 2" descr="Kein automatischer Alternativtext verfügbar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6" name="Grafik 5" descr="17862506_10154786677763096_8269620311453554512_n.jpg"/>
          <p:cNvPicPr>
            <a:picLocks noChangeAspect="1"/>
          </p:cNvPicPr>
          <p:nvPr/>
        </p:nvPicPr>
        <p:blipFill>
          <a:blip r:embed="rId2" cstate="print"/>
          <a:srcRect l="4326" t="8001" r="2751" b="4851"/>
          <a:stretch>
            <a:fillRect/>
          </a:stretch>
        </p:blipFill>
        <p:spPr>
          <a:xfrm>
            <a:off x="4269036" y="0"/>
            <a:ext cx="48749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3537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17103749_10154668903153096_6985490194159334608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-1"/>
            <a:ext cx="8388424" cy="5592283"/>
          </a:xfrm>
          <a:prstGeom prst="rect">
            <a:avLst/>
          </a:prstGeom>
        </p:spPr>
      </p:pic>
      <p:sp>
        <p:nvSpPr>
          <p:cNvPr id="24" name="Textfeld 23"/>
          <p:cNvSpPr txBox="1"/>
          <p:nvPr/>
        </p:nvSpPr>
        <p:spPr>
          <a:xfrm>
            <a:off x="1413121" y="5805264"/>
            <a:ext cx="7217350" cy="830997"/>
          </a:xfrm>
          <a:prstGeom prst="rect">
            <a:avLst/>
          </a:prstGeom>
          <a:solidFill>
            <a:srgbClr val="00878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…  vertritt die Interessen von Orts- und Kreisebenen auf Landes- und Bundesebene.</a:t>
            </a:r>
          </a:p>
        </p:txBody>
      </p:sp>
      <p:sp>
        <p:nvSpPr>
          <p:cNvPr id="5" name="Textfeld 4"/>
          <p:cNvSpPr txBox="1"/>
          <p:nvPr/>
        </p:nvSpPr>
        <p:spPr>
          <a:xfrm rot="16200000">
            <a:off x="-3568390" y="2777444"/>
            <a:ext cx="799288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7400" dirty="0">
                <a:solidFill>
                  <a:schemeClr val="bg1"/>
                </a:solidFill>
                <a:latin typeface="Blackout" panose="02000506000000020004" pitchFamily="2" charset="0"/>
              </a:rPr>
              <a:t>Diözesanverband</a:t>
            </a:r>
          </a:p>
        </p:txBody>
      </p:sp>
    </p:spTree>
    <p:extLst>
      <p:ext uri="{BB962C8B-B14F-4D97-AF65-F5344CB8AC3E}">
        <p14:creationId xmlns:p14="http://schemas.microsoft.com/office/powerpoint/2010/main" val="11305595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contac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88891">
            <a:off x="871841" y="1319165"/>
            <a:ext cx="8519987" cy="3785309"/>
          </a:xfrm>
          <a:prstGeom prst="rect">
            <a:avLst/>
          </a:prstGeom>
        </p:spPr>
      </p:pic>
      <p:sp>
        <p:nvSpPr>
          <p:cNvPr id="24" name="Textfeld 23"/>
          <p:cNvSpPr txBox="1"/>
          <p:nvPr/>
        </p:nvSpPr>
        <p:spPr>
          <a:xfrm>
            <a:off x="1413121" y="5805264"/>
            <a:ext cx="7217350" cy="830997"/>
          </a:xfrm>
          <a:prstGeom prst="rect">
            <a:avLst/>
          </a:prstGeom>
          <a:solidFill>
            <a:srgbClr val="F9F9F9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Helvetica" panose="020B0604020202020204" pitchFamily="34" charset="0"/>
                <a:cs typeface="Helvetica" panose="020B0604020202020204" pitchFamily="34" charset="0"/>
              </a:rPr>
              <a:t>…  verleiht Gegenstände, berät Ortsgruppen und bietet Hilfestellung in allen Belangen.</a:t>
            </a:r>
          </a:p>
        </p:txBody>
      </p:sp>
      <p:sp>
        <p:nvSpPr>
          <p:cNvPr id="5" name="Textfeld 4"/>
          <p:cNvSpPr txBox="1"/>
          <p:nvPr/>
        </p:nvSpPr>
        <p:spPr>
          <a:xfrm rot="16200000">
            <a:off x="-3633426" y="2777444"/>
            <a:ext cx="799288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7400" dirty="0">
                <a:latin typeface="Blackout" panose="02000506000000020004" pitchFamily="2" charset="0"/>
              </a:rPr>
              <a:t>Diözesanverband</a:t>
            </a:r>
          </a:p>
        </p:txBody>
      </p:sp>
      <p:sp>
        <p:nvSpPr>
          <p:cNvPr id="3074" name="AutoShape 2" descr="Bildergebnis für telefon emai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64223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4505066" y="2506780"/>
            <a:ext cx="2170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prstClr val="black"/>
                </a:solidFill>
                <a:latin typeface="Garamond" panose="02020404030301010803" pitchFamily="18" charset="0"/>
              </a:rPr>
              <a:t>Elisabeth </a:t>
            </a:r>
            <a:r>
              <a:rPr lang="de-DE" b="1" dirty="0" err="1">
                <a:solidFill>
                  <a:prstClr val="black"/>
                </a:solidFill>
                <a:latin typeface="Garamond" panose="02020404030301010803" pitchFamily="18" charset="0"/>
              </a:rPr>
              <a:t>Homeier</a:t>
            </a:r>
            <a:endParaRPr lang="de-DE" b="1" dirty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algn="ctr"/>
            <a:r>
              <a:rPr lang="de-DE" dirty="0">
                <a:solidFill>
                  <a:prstClr val="black"/>
                </a:solidFill>
                <a:latin typeface="Garamond" panose="02020404030301010803" pitchFamily="18" charset="0"/>
              </a:rPr>
              <a:t>AVÖ-Referat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4669660" y="5508776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prstClr val="black"/>
                </a:solidFill>
                <a:latin typeface="Garamond" panose="02020404030301010803" pitchFamily="18" charset="0"/>
              </a:rPr>
              <a:t>Christina Dechant</a:t>
            </a:r>
          </a:p>
          <a:p>
            <a:pPr algn="ctr"/>
            <a:r>
              <a:rPr lang="de-DE" dirty="0">
                <a:solidFill>
                  <a:prstClr val="black"/>
                </a:solidFill>
                <a:latin typeface="Garamond" panose="02020404030301010803" pitchFamily="18" charset="0"/>
              </a:rPr>
              <a:t>Sekretariat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6666150" y="5485469"/>
            <a:ext cx="1745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prstClr val="black"/>
                </a:solidFill>
                <a:latin typeface="Garamond" panose="02020404030301010803" pitchFamily="18" charset="0"/>
              </a:rPr>
              <a:t>Ingrid </a:t>
            </a:r>
            <a:r>
              <a:rPr lang="de-DE" b="1" dirty="0" err="1">
                <a:solidFill>
                  <a:prstClr val="black"/>
                </a:solidFill>
                <a:latin typeface="Garamond" panose="02020404030301010803" pitchFamily="18" charset="0"/>
              </a:rPr>
              <a:t>Glatzl</a:t>
            </a:r>
            <a:r>
              <a:rPr lang="de-DE" b="1" dirty="0">
                <a:solidFill>
                  <a:prstClr val="black"/>
                </a:solidFill>
                <a:latin typeface="Garamond" panose="02020404030301010803" pitchFamily="18" charset="0"/>
              </a:rPr>
              <a:t> </a:t>
            </a:r>
            <a:r>
              <a:rPr lang="de-DE" dirty="0">
                <a:solidFill>
                  <a:prstClr val="black"/>
                </a:solidFill>
                <a:latin typeface="Garamond" panose="02020404030301010803" pitchFamily="18" charset="0"/>
              </a:rPr>
              <a:t>Sekretariat</a:t>
            </a:r>
          </a:p>
        </p:txBody>
      </p:sp>
      <p:pic>
        <p:nvPicPr>
          <p:cNvPr id="11" name="Grafik 10" descr="RTEmagicC_Claudia_01.jpg"/>
          <p:cNvPicPr>
            <a:picLocks noChangeAspect="1"/>
          </p:cNvPicPr>
          <p:nvPr/>
        </p:nvPicPr>
        <p:blipFill rotWithShape="1">
          <a:blip r:embed="rId2" cstate="print"/>
          <a:srcRect l="16667" r="16667" b="19529"/>
          <a:stretch/>
        </p:blipFill>
        <p:spPr>
          <a:xfrm>
            <a:off x="6829900" y="3782859"/>
            <a:ext cx="1440160" cy="1738369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6360026" y="2540426"/>
            <a:ext cx="2376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prstClr val="black"/>
                </a:solidFill>
                <a:latin typeface="Garamond" panose="02020404030301010803" pitchFamily="18" charset="0"/>
              </a:rPr>
              <a:t>Karola Grimm</a:t>
            </a:r>
          </a:p>
          <a:p>
            <a:pPr algn="ctr"/>
            <a:r>
              <a:rPr lang="de-DE" dirty="0">
                <a:solidFill>
                  <a:prstClr val="black"/>
                </a:solidFill>
                <a:latin typeface="Garamond" panose="02020404030301010803" pitchFamily="18" charset="0"/>
              </a:rPr>
              <a:t>Bildung /</a:t>
            </a:r>
          </a:p>
          <a:p>
            <a:pPr algn="ctr"/>
            <a:r>
              <a:rPr lang="de-DE" dirty="0">
                <a:solidFill>
                  <a:prstClr val="black"/>
                </a:solidFill>
                <a:latin typeface="Garamond" panose="02020404030301010803" pitchFamily="18" charset="0"/>
              </a:rPr>
              <a:t>Internationales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684" y="3782859"/>
            <a:ext cx="1744182" cy="1738369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892" y="752854"/>
            <a:ext cx="1785684" cy="1779732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650" y="759035"/>
            <a:ext cx="1767658" cy="1773551"/>
          </a:xfrm>
          <a:prstGeom prst="rect">
            <a:avLst/>
          </a:prstGeom>
        </p:spPr>
      </p:pic>
      <p:sp>
        <p:nvSpPr>
          <p:cNvPr id="15" name="Textfeld 14"/>
          <p:cNvSpPr txBox="1"/>
          <p:nvPr/>
        </p:nvSpPr>
        <p:spPr>
          <a:xfrm rot="16200000">
            <a:off x="-3633426" y="2777444"/>
            <a:ext cx="799288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7400" dirty="0">
                <a:latin typeface="Blackout" panose="02000506000000020004" pitchFamily="2" charset="0"/>
              </a:rPr>
              <a:t>Diözesanverband</a:t>
            </a:r>
          </a:p>
        </p:txBody>
      </p:sp>
      <p:pic>
        <p:nvPicPr>
          <p:cNvPr id="1026" name="Picture 2" descr="http://www.kljb-regensburg.de/uploads/RTEmagicC_Christian-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585" y="3789040"/>
            <a:ext cx="1779482" cy="177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feld 17"/>
          <p:cNvSpPr txBox="1"/>
          <p:nvPr/>
        </p:nvSpPr>
        <p:spPr>
          <a:xfrm>
            <a:off x="1561753" y="5548496"/>
            <a:ext cx="1909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prstClr val="black"/>
                </a:solidFill>
                <a:latin typeface="Garamond" panose="02020404030301010803" pitchFamily="18" charset="0"/>
              </a:rPr>
              <a:t>Christian Kalis</a:t>
            </a:r>
          </a:p>
          <a:p>
            <a:pPr algn="ctr"/>
            <a:r>
              <a:rPr lang="de-DE" dirty="0">
                <a:solidFill>
                  <a:prstClr val="black"/>
                </a:solidFill>
                <a:latin typeface="Garamond" panose="02020404030301010803" pitchFamily="18" charset="0"/>
              </a:rPr>
              <a:t>Seelsorger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1389048" y="2506780"/>
            <a:ext cx="2311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prstClr val="black"/>
                </a:solidFill>
                <a:latin typeface="Garamond" panose="02020404030301010803" pitchFamily="18" charset="0"/>
              </a:rPr>
              <a:t>Johannes </a:t>
            </a:r>
            <a:r>
              <a:rPr lang="de-DE" b="1" dirty="0" err="1">
                <a:solidFill>
                  <a:prstClr val="black"/>
                </a:solidFill>
                <a:latin typeface="Garamond" panose="02020404030301010803" pitchFamily="18" charset="0"/>
              </a:rPr>
              <a:t>Theisinger</a:t>
            </a:r>
            <a:endParaRPr lang="de-DE" b="1" dirty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algn="ctr"/>
            <a:r>
              <a:rPr lang="de-DE" dirty="0">
                <a:solidFill>
                  <a:prstClr val="black"/>
                </a:solidFill>
                <a:latin typeface="Garamond" panose="02020404030301010803" pitchFamily="18" charset="0"/>
              </a:rPr>
              <a:t>Geschäftsführer</a:t>
            </a:r>
          </a:p>
        </p:txBody>
      </p:sp>
      <p:pic>
        <p:nvPicPr>
          <p:cNvPr id="1028" name="Picture 4" descr="http://www.kljb-regensburg.de/uploads/RTEmagicC_Johannes-1_0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470" y="759035"/>
            <a:ext cx="1741097" cy="1735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5599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/>
          <p:nvPr/>
        </p:nvSpPr>
        <p:spPr>
          <a:xfrm>
            <a:off x="4283968" y="0"/>
            <a:ext cx="3168352" cy="3108543"/>
          </a:xfrm>
          <a:prstGeom prst="rect">
            <a:avLst/>
          </a:prstGeom>
          <a:solidFill>
            <a:srgbClr val="F9F9F9"/>
          </a:solidFill>
        </p:spPr>
        <p:txBody>
          <a:bodyPr wrap="square" rtlCol="0">
            <a:spAutoFit/>
          </a:bodyPr>
          <a:lstStyle/>
          <a:p>
            <a:endParaRPr lang="de-DE" sz="2400" b="1" dirty="0">
              <a:latin typeface="Helvetica" pitchFamily="34" charset="0"/>
              <a:cs typeface="Helvetica" pitchFamily="34" charset="0"/>
            </a:endParaRPr>
          </a:p>
          <a:p>
            <a:pPr algn="ctr"/>
            <a:endParaRPr lang="de-DE" sz="4000" b="1" dirty="0">
              <a:latin typeface="Helvetica" pitchFamily="34" charset="0"/>
              <a:cs typeface="Helvetica" pitchFamily="34" charset="0"/>
            </a:endParaRPr>
          </a:p>
          <a:p>
            <a:pPr algn="ctr"/>
            <a:r>
              <a:rPr lang="de-DE" sz="6000" b="1" dirty="0">
                <a:latin typeface="Helvetica" pitchFamily="34" charset="0"/>
                <a:cs typeface="Helvetica" pitchFamily="34" charset="0"/>
              </a:rPr>
              <a:t>11.000</a:t>
            </a:r>
          </a:p>
          <a:p>
            <a:pPr algn="ctr"/>
            <a:r>
              <a:rPr lang="de-DE" sz="2400" dirty="0">
                <a:latin typeface="Helvetica" pitchFamily="34" charset="0"/>
                <a:cs typeface="Helvetica" pitchFamily="34" charset="0"/>
              </a:rPr>
              <a:t>Mitgliedern </a:t>
            </a:r>
          </a:p>
          <a:p>
            <a:pPr algn="ctr"/>
            <a:r>
              <a:rPr lang="de-DE" sz="2400" dirty="0">
                <a:latin typeface="Helvetica" pitchFamily="34" charset="0"/>
                <a:cs typeface="Helvetica" pitchFamily="34" charset="0"/>
              </a:rPr>
              <a:t>in der Diözese Regensburg.</a:t>
            </a:r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78102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feld 8"/>
          <p:cNvSpPr txBox="1"/>
          <p:nvPr/>
        </p:nvSpPr>
        <p:spPr>
          <a:xfrm>
            <a:off x="1907704" y="260648"/>
            <a:ext cx="22322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800" dirty="0">
                <a:latin typeface="Blackout" pitchFamily="2" charset="0"/>
              </a:rPr>
              <a:t>Ein</a:t>
            </a:r>
          </a:p>
          <a:p>
            <a:pPr algn="r"/>
            <a:r>
              <a:rPr lang="de-DE" sz="2800" dirty="0">
                <a:latin typeface="Helvetica" pitchFamily="34" charset="0"/>
                <a:cs typeface="Helvetica" pitchFamily="34" charset="0"/>
              </a:rPr>
              <a:t>VERBAND</a:t>
            </a:r>
            <a:r>
              <a:rPr lang="de-DE" sz="2800" dirty="0">
                <a:latin typeface="Blackout" pitchFamily="2" charset="0"/>
              </a:rPr>
              <a:t> mit: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17523415_10154757387593096_3976172835565645967_n.jpg"/>
          <p:cNvPicPr>
            <a:picLocks noChangeAspect="1"/>
          </p:cNvPicPr>
          <p:nvPr/>
        </p:nvPicPr>
        <p:blipFill>
          <a:blip r:embed="rId2" cstate="print"/>
          <a:srcRect l="8263" t="9029"/>
          <a:stretch>
            <a:fillRect/>
          </a:stretch>
        </p:blipFill>
        <p:spPr>
          <a:xfrm>
            <a:off x="755576" y="0"/>
            <a:ext cx="8388424" cy="5528270"/>
          </a:xfrm>
          <a:prstGeom prst="rect">
            <a:avLst/>
          </a:prstGeom>
        </p:spPr>
      </p:pic>
      <p:sp>
        <p:nvSpPr>
          <p:cNvPr id="24" name="Textfeld 23"/>
          <p:cNvSpPr txBox="1"/>
          <p:nvPr/>
        </p:nvSpPr>
        <p:spPr>
          <a:xfrm>
            <a:off x="1413121" y="5929499"/>
            <a:ext cx="7217350" cy="461665"/>
          </a:xfrm>
          <a:prstGeom prst="rect">
            <a:avLst/>
          </a:prstGeom>
          <a:solidFill>
            <a:srgbClr val="00878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…  hält engen Kontakt zu den Kreisen.</a:t>
            </a:r>
          </a:p>
        </p:txBody>
      </p:sp>
      <p:sp>
        <p:nvSpPr>
          <p:cNvPr id="5" name="Textfeld 4"/>
          <p:cNvSpPr txBox="1"/>
          <p:nvPr/>
        </p:nvSpPr>
        <p:spPr>
          <a:xfrm rot="16200000">
            <a:off x="-3568390" y="2849451"/>
            <a:ext cx="799288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7400" dirty="0">
                <a:solidFill>
                  <a:schemeClr val="bg1"/>
                </a:solidFill>
                <a:latin typeface="Blackout" panose="02000506000000020004" pitchFamily="2" charset="0"/>
              </a:rPr>
              <a:t>Diözesanverband</a:t>
            </a:r>
          </a:p>
        </p:txBody>
      </p:sp>
    </p:spTree>
    <p:extLst>
      <p:ext uri="{BB962C8B-B14F-4D97-AF65-F5344CB8AC3E}">
        <p14:creationId xmlns:p14="http://schemas.microsoft.com/office/powerpoint/2010/main" val="28348928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feld 23"/>
          <p:cNvSpPr txBox="1"/>
          <p:nvPr/>
        </p:nvSpPr>
        <p:spPr>
          <a:xfrm>
            <a:off x="899592" y="5661248"/>
            <a:ext cx="721735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Helvetica" panose="020B0604020202020204" pitchFamily="34" charset="0"/>
                <a:cs typeface="Helvetica" panose="020B0604020202020204" pitchFamily="34" charset="0"/>
              </a:rPr>
              <a:t>…  zieht den Beitrag ein und verwaltet ihn.</a:t>
            </a:r>
          </a:p>
        </p:txBody>
      </p:sp>
      <p:sp>
        <p:nvSpPr>
          <p:cNvPr id="5" name="Textfeld 4"/>
          <p:cNvSpPr txBox="1"/>
          <p:nvPr/>
        </p:nvSpPr>
        <p:spPr>
          <a:xfrm rot="16200000">
            <a:off x="-3633426" y="2849451"/>
            <a:ext cx="799288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7400" dirty="0">
                <a:latin typeface="Blackout" panose="02000506000000020004" pitchFamily="2" charset="0"/>
              </a:rPr>
              <a:t>Diözesanverband</a:t>
            </a:r>
          </a:p>
        </p:txBody>
      </p:sp>
      <p:pic>
        <p:nvPicPr>
          <p:cNvPr id="1026" name="Picture 2" descr="http://www.kljb-regensburg.de/fileadmin/_processed_/csm_9_Brauchts_des_c007610d6c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764704"/>
            <a:ext cx="4516209" cy="4509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543246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feld 23"/>
          <p:cNvSpPr txBox="1"/>
          <p:nvPr/>
        </p:nvSpPr>
        <p:spPr>
          <a:xfrm>
            <a:off x="899592" y="5805264"/>
            <a:ext cx="8100391" cy="830997"/>
          </a:xfrm>
          <a:prstGeom prst="rect">
            <a:avLst/>
          </a:prstGeom>
          <a:solidFill>
            <a:srgbClr val="00878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…  hat Arbeitskreise zu den Kernthemen der KLJB, in denen man thematisch mitgestalten kann.</a:t>
            </a:r>
          </a:p>
        </p:txBody>
      </p:sp>
      <p:sp>
        <p:nvSpPr>
          <p:cNvPr id="5" name="Textfeld 4"/>
          <p:cNvSpPr txBox="1"/>
          <p:nvPr/>
        </p:nvSpPr>
        <p:spPr>
          <a:xfrm rot="16200000">
            <a:off x="-3568390" y="2849451"/>
            <a:ext cx="799288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7400" dirty="0">
                <a:solidFill>
                  <a:schemeClr val="bg1"/>
                </a:solidFill>
                <a:latin typeface="Blackout" panose="02000506000000020004" pitchFamily="2" charset="0"/>
              </a:rPr>
              <a:t>Diözesanverband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013532" y="262382"/>
            <a:ext cx="587250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200" dirty="0">
                <a:solidFill>
                  <a:srgbClr val="FFC000"/>
                </a:solidFill>
                <a:latin typeface="Blackout" panose="02000506000000020004" pitchFamily="2" charset="0"/>
              </a:rPr>
              <a:t>BRÖSL</a:t>
            </a:r>
          </a:p>
          <a:p>
            <a:r>
              <a:rPr lang="de-DE" sz="7200" dirty="0">
                <a:solidFill>
                  <a:srgbClr val="FFC000"/>
                </a:solidFill>
                <a:latin typeface="Blackout" panose="02000506000000020004" pitchFamily="2" charset="0"/>
              </a:rPr>
              <a:t>	RAKI</a:t>
            </a:r>
          </a:p>
          <a:p>
            <a:r>
              <a:rPr lang="de-DE" sz="7200" dirty="0">
                <a:solidFill>
                  <a:srgbClr val="FFC000"/>
                </a:solidFill>
                <a:latin typeface="Blackout" panose="02000506000000020004" pitchFamily="2" charset="0"/>
              </a:rPr>
              <a:t>		</a:t>
            </a:r>
            <a:r>
              <a:rPr lang="de-DE" sz="7200" dirty="0" err="1">
                <a:solidFill>
                  <a:srgbClr val="FFC000"/>
                </a:solidFill>
                <a:latin typeface="Blackout" panose="02000506000000020004" pitchFamily="2" charset="0"/>
              </a:rPr>
              <a:t>GuK</a:t>
            </a:r>
            <a:endParaRPr lang="de-DE" sz="7200" dirty="0">
              <a:solidFill>
                <a:srgbClr val="FFC000"/>
              </a:solidFill>
              <a:latin typeface="Blackout" panose="02000506000000020004" pitchFamily="2" charset="0"/>
            </a:endParaRPr>
          </a:p>
          <a:p>
            <a:r>
              <a:rPr lang="de-DE" sz="7200" dirty="0">
                <a:solidFill>
                  <a:srgbClr val="FFC000"/>
                </a:solidFill>
                <a:latin typeface="Blackout" panose="02000506000000020004" pitchFamily="2" charset="0"/>
              </a:rPr>
              <a:t>			STARK</a:t>
            </a:r>
          </a:p>
        </p:txBody>
      </p:sp>
    </p:spTree>
    <p:extLst>
      <p:ext uri="{BB962C8B-B14F-4D97-AF65-F5344CB8AC3E}">
        <p14:creationId xmlns:p14="http://schemas.microsoft.com/office/powerpoint/2010/main" val="37559040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7-kinder-strichmaennchen-familie.png"/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0" y="4293096"/>
            <a:ext cx="4572000" cy="4376117"/>
          </a:xfrm>
          <a:prstGeom prst="rect">
            <a:avLst/>
          </a:prstGeom>
        </p:spPr>
      </p:pic>
      <p:pic>
        <p:nvPicPr>
          <p:cNvPr id="5" name="Grafik 4" descr="7-kinder-strichmaennchen-familie.png"/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4535488" y="4293096"/>
            <a:ext cx="4608512" cy="4376117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618997" y="5517232"/>
            <a:ext cx="1619672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Ortsgruppe</a:t>
            </a:r>
          </a:p>
        </p:txBody>
      </p:sp>
      <p:sp>
        <p:nvSpPr>
          <p:cNvPr id="23554" name="AutoShape 2" descr="Bildergebnis für strichmännch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3556" name="AutoShape 4" descr="Bildergebnis für viele strichmännch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3096685" y="4725144"/>
            <a:ext cx="2664296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Arbeitsgemeinschaft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3567974" y="3923764"/>
            <a:ext cx="1721718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Kreisverband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060681" y="3181618"/>
            <a:ext cx="2736304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Diözesanverband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3600317" y="2389530"/>
            <a:ext cx="1943367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latin typeface="Helvetica" panose="020B0604020202020204" pitchFamily="34" charset="0"/>
                <a:cs typeface="Helvetica" panose="020B0604020202020204" pitchFamily="34" charset="0"/>
              </a:rPr>
              <a:t>Landesverband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3060680" y="1625273"/>
            <a:ext cx="2951479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Bundesverband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3520077" y="836712"/>
            <a:ext cx="2103847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MIJARC Europa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3744333" y="467380"/>
            <a:ext cx="1655335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MIJARC Welt</a:t>
            </a:r>
          </a:p>
        </p:txBody>
      </p:sp>
      <p:sp>
        <p:nvSpPr>
          <p:cNvPr id="6" name="Pfeil nach links und oben 5"/>
          <p:cNvSpPr/>
          <p:nvPr/>
        </p:nvSpPr>
        <p:spPr>
          <a:xfrm>
            <a:off x="5272974" y="5229200"/>
            <a:ext cx="488007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Pfeil nach links und oben 15"/>
          <p:cNvSpPr/>
          <p:nvPr/>
        </p:nvSpPr>
        <p:spPr>
          <a:xfrm rot="10800000">
            <a:off x="3060681" y="4005064"/>
            <a:ext cx="415149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Pfeil nach links und oben 16"/>
          <p:cNvSpPr/>
          <p:nvPr/>
        </p:nvSpPr>
        <p:spPr>
          <a:xfrm>
            <a:off x="5335673" y="3675355"/>
            <a:ext cx="488007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Pfeil nach links und oben 17"/>
          <p:cNvSpPr/>
          <p:nvPr/>
        </p:nvSpPr>
        <p:spPr>
          <a:xfrm rot="10800000">
            <a:off x="3043156" y="2470830"/>
            <a:ext cx="488007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Pfeil nach links und oben 18"/>
          <p:cNvSpPr/>
          <p:nvPr/>
        </p:nvSpPr>
        <p:spPr>
          <a:xfrm>
            <a:off x="5579676" y="2101498"/>
            <a:ext cx="488007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Pfeil nach links und oben 19"/>
          <p:cNvSpPr/>
          <p:nvPr/>
        </p:nvSpPr>
        <p:spPr>
          <a:xfrm rot="10800000">
            <a:off x="2986573" y="908719"/>
            <a:ext cx="488007" cy="605275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/>
          <p:cNvSpPr txBox="1"/>
          <p:nvPr/>
        </p:nvSpPr>
        <p:spPr>
          <a:xfrm rot="16200000">
            <a:off x="-2409623" y="993503"/>
            <a:ext cx="57019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800" dirty="0">
                <a:solidFill>
                  <a:schemeClr val="bg1"/>
                </a:solidFill>
                <a:latin typeface="Blackout" panose="02000506000000020004" pitchFamily="2" charset="0"/>
              </a:rPr>
              <a:t>Ebenen</a:t>
            </a:r>
          </a:p>
        </p:txBody>
      </p:sp>
    </p:spTree>
    <p:extLst>
      <p:ext uri="{BB962C8B-B14F-4D97-AF65-F5344CB8AC3E}">
        <p14:creationId xmlns:p14="http://schemas.microsoft.com/office/powerpoint/2010/main" val="6858081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feld 23"/>
          <p:cNvSpPr txBox="1"/>
          <p:nvPr/>
        </p:nvSpPr>
        <p:spPr>
          <a:xfrm>
            <a:off x="1413121" y="5929499"/>
            <a:ext cx="7217350" cy="830997"/>
          </a:xfrm>
          <a:prstGeom prst="rect">
            <a:avLst/>
          </a:prstGeom>
          <a:solidFill>
            <a:srgbClr val="00878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…  vereint die 7 Diözesanverbände der KLJB und vertritt unsere Positionen im Landtag.</a:t>
            </a:r>
          </a:p>
        </p:txBody>
      </p:sp>
      <p:sp>
        <p:nvSpPr>
          <p:cNvPr id="5" name="Textfeld 4"/>
          <p:cNvSpPr txBox="1"/>
          <p:nvPr/>
        </p:nvSpPr>
        <p:spPr>
          <a:xfrm rot="16200000">
            <a:off x="-3777442" y="2417404"/>
            <a:ext cx="799288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7400" dirty="0" err="1">
                <a:solidFill>
                  <a:schemeClr val="bg1"/>
                </a:solidFill>
                <a:latin typeface="Blackout" panose="02000506000000020004" pitchFamily="2" charset="0"/>
              </a:rPr>
              <a:t>LANDESverband</a:t>
            </a:r>
            <a:endParaRPr lang="de-DE" sz="7400" dirty="0">
              <a:solidFill>
                <a:schemeClr val="bg1"/>
              </a:solidFill>
              <a:latin typeface="Blackout" panose="02000506000000020004" pitchFamily="2" charset="0"/>
            </a:endParaRPr>
          </a:p>
        </p:txBody>
      </p:sp>
      <p:pic>
        <p:nvPicPr>
          <p:cNvPr id="7" name="Grafik 6" descr="18620049_10155261640823433_8044127038397745302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0"/>
            <a:ext cx="4777713" cy="573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8928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7-kinder-strichmaennchen-familie.png"/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0" y="4293096"/>
            <a:ext cx="4572000" cy="4376117"/>
          </a:xfrm>
          <a:prstGeom prst="rect">
            <a:avLst/>
          </a:prstGeom>
        </p:spPr>
      </p:pic>
      <p:pic>
        <p:nvPicPr>
          <p:cNvPr id="5" name="Grafik 4" descr="7-kinder-strichmaennchen-familie.png"/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4535488" y="4293096"/>
            <a:ext cx="4608512" cy="4376117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618997" y="5517232"/>
            <a:ext cx="1619672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Ortsgruppe</a:t>
            </a:r>
          </a:p>
        </p:txBody>
      </p:sp>
      <p:sp>
        <p:nvSpPr>
          <p:cNvPr id="23554" name="AutoShape 2" descr="Bildergebnis für strichmännch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3556" name="AutoShape 4" descr="Bildergebnis für viele strichmännch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3096685" y="4725144"/>
            <a:ext cx="2664296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Arbeitsgemeinschaft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3567974" y="3923764"/>
            <a:ext cx="1721718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Kreisverband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060681" y="3181618"/>
            <a:ext cx="2736304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Diözesanverband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3600317" y="2389530"/>
            <a:ext cx="1943367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Landesverband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3060680" y="1625273"/>
            <a:ext cx="2951479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latin typeface="Helvetica" panose="020B0604020202020204" pitchFamily="34" charset="0"/>
                <a:cs typeface="Helvetica" panose="020B0604020202020204" pitchFamily="34" charset="0"/>
              </a:rPr>
              <a:t>Bundesverband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3520077" y="836712"/>
            <a:ext cx="2103847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MIJARC Europa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3744333" y="467380"/>
            <a:ext cx="1655335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MIJARC Welt</a:t>
            </a:r>
          </a:p>
        </p:txBody>
      </p:sp>
      <p:sp>
        <p:nvSpPr>
          <p:cNvPr id="6" name="Pfeil nach links und oben 5"/>
          <p:cNvSpPr/>
          <p:nvPr/>
        </p:nvSpPr>
        <p:spPr>
          <a:xfrm>
            <a:off x="5272974" y="5229200"/>
            <a:ext cx="488007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Pfeil nach links und oben 15"/>
          <p:cNvSpPr/>
          <p:nvPr/>
        </p:nvSpPr>
        <p:spPr>
          <a:xfrm rot="10800000">
            <a:off x="3060681" y="4005064"/>
            <a:ext cx="415149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Pfeil nach links und oben 16"/>
          <p:cNvSpPr/>
          <p:nvPr/>
        </p:nvSpPr>
        <p:spPr>
          <a:xfrm>
            <a:off x="5335673" y="3675355"/>
            <a:ext cx="488007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Pfeil nach links und oben 17"/>
          <p:cNvSpPr/>
          <p:nvPr/>
        </p:nvSpPr>
        <p:spPr>
          <a:xfrm rot="10800000">
            <a:off x="3043156" y="2470830"/>
            <a:ext cx="488007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Pfeil nach links und oben 18"/>
          <p:cNvSpPr/>
          <p:nvPr/>
        </p:nvSpPr>
        <p:spPr>
          <a:xfrm>
            <a:off x="5579676" y="2101498"/>
            <a:ext cx="488007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Pfeil nach links und oben 19"/>
          <p:cNvSpPr/>
          <p:nvPr/>
        </p:nvSpPr>
        <p:spPr>
          <a:xfrm rot="10800000">
            <a:off x="2986573" y="908719"/>
            <a:ext cx="488007" cy="605275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/>
          <p:cNvSpPr txBox="1"/>
          <p:nvPr/>
        </p:nvSpPr>
        <p:spPr>
          <a:xfrm rot="16200000">
            <a:off x="-2409623" y="993503"/>
            <a:ext cx="57019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800" dirty="0">
                <a:solidFill>
                  <a:schemeClr val="bg1"/>
                </a:solidFill>
                <a:latin typeface="Blackout" panose="02000506000000020004" pitchFamily="2" charset="0"/>
              </a:rPr>
              <a:t>Ebenen</a:t>
            </a:r>
          </a:p>
        </p:txBody>
      </p:sp>
    </p:spTree>
    <p:extLst>
      <p:ext uri="{BB962C8B-B14F-4D97-AF65-F5344CB8AC3E}">
        <p14:creationId xmlns:p14="http://schemas.microsoft.com/office/powerpoint/2010/main" val="6858081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19248061_10154512844887026_2084511656117910201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3858" y="0"/>
            <a:ext cx="8410142" cy="5589240"/>
          </a:xfrm>
          <a:prstGeom prst="rect">
            <a:avLst/>
          </a:prstGeom>
        </p:spPr>
      </p:pic>
      <p:sp>
        <p:nvSpPr>
          <p:cNvPr id="24" name="Textfeld 23"/>
          <p:cNvSpPr txBox="1"/>
          <p:nvPr/>
        </p:nvSpPr>
        <p:spPr>
          <a:xfrm>
            <a:off x="971601" y="5613047"/>
            <a:ext cx="8172399" cy="1200329"/>
          </a:xfrm>
          <a:prstGeom prst="rect">
            <a:avLst/>
          </a:prstGeom>
          <a:solidFill>
            <a:srgbClr val="00878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…  vereint 21 KLJB-Diözesanverbände mit insgesamt 70.000 Mitgliedern, plant Großprojekte und vertritt unsere Positionen in ganz Deutschland.</a:t>
            </a:r>
          </a:p>
        </p:txBody>
      </p:sp>
      <p:sp>
        <p:nvSpPr>
          <p:cNvPr id="5" name="Textfeld 4"/>
          <p:cNvSpPr txBox="1"/>
          <p:nvPr/>
        </p:nvSpPr>
        <p:spPr>
          <a:xfrm rot="16200000">
            <a:off x="-3777442" y="2417404"/>
            <a:ext cx="799288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7400" dirty="0" err="1">
                <a:solidFill>
                  <a:schemeClr val="bg1"/>
                </a:solidFill>
                <a:latin typeface="Blackout" panose="02000506000000020004" pitchFamily="2" charset="0"/>
              </a:rPr>
              <a:t>BundeSverband</a:t>
            </a:r>
            <a:endParaRPr lang="de-DE" sz="7400" dirty="0">
              <a:solidFill>
                <a:schemeClr val="bg1"/>
              </a:solidFill>
              <a:latin typeface="Blackout" panose="02000506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8928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7-kinder-strichmaennchen-familie.png"/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0" y="4293096"/>
            <a:ext cx="4572000" cy="4376117"/>
          </a:xfrm>
          <a:prstGeom prst="rect">
            <a:avLst/>
          </a:prstGeom>
        </p:spPr>
      </p:pic>
      <p:pic>
        <p:nvPicPr>
          <p:cNvPr id="5" name="Grafik 4" descr="7-kinder-strichmaennchen-familie.png"/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4535488" y="4293096"/>
            <a:ext cx="4608512" cy="4376117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618997" y="5517232"/>
            <a:ext cx="1619672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Ortsgruppe</a:t>
            </a:r>
          </a:p>
        </p:txBody>
      </p:sp>
      <p:sp>
        <p:nvSpPr>
          <p:cNvPr id="23554" name="AutoShape 2" descr="Bildergebnis für strichmännch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3556" name="AutoShape 4" descr="Bildergebnis für viele strichmännch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3096685" y="4725144"/>
            <a:ext cx="2664296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Arbeitsgemeinschaft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3567974" y="3923764"/>
            <a:ext cx="1721718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Kreisverband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060681" y="3181618"/>
            <a:ext cx="2736304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Diözesanverband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3600317" y="2389530"/>
            <a:ext cx="1943367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Landesverband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3060680" y="1625273"/>
            <a:ext cx="2951479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Bundesverband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3520077" y="836712"/>
            <a:ext cx="2103847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latin typeface="Helvetica" panose="020B0604020202020204" pitchFamily="34" charset="0"/>
                <a:cs typeface="Helvetica" panose="020B0604020202020204" pitchFamily="34" charset="0"/>
              </a:rPr>
              <a:t>MIJARC Europa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3744333" y="467380"/>
            <a:ext cx="1655335" cy="369332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latin typeface="Helvetica" panose="020B0604020202020204" pitchFamily="34" charset="0"/>
                <a:cs typeface="Helvetica" panose="020B0604020202020204" pitchFamily="34" charset="0"/>
              </a:rPr>
              <a:t>MIJARC Welt</a:t>
            </a:r>
          </a:p>
        </p:txBody>
      </p:sp>
      <p:sp>
        <p:nvSpPr>
          <p:cNvPr id="6" name="Pfeil nach links und oben 5"/>
          <p:cNvSpPr/>
          <p:nvPr/>
        </p:nvSpPr>
        <p:spPr>
          <a:xfrm>
            <a:off x="5272974" y="5229200"/>
            <a:ext cx="488007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Pfeil nach links und oben 15"/>
          <p:cNvSpPr/>
          <p:nvPr/>
        </p:nvSpPr>
        <p:spPr>
          <a:xfrm rot="10800000">
            <a:off x="3060681" y="4005064"/>
            <a:ext cx="415149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Pfeil nach links und oben 16"/>
          <p:cNvSpPr/>
          <p:nvPr/>
        </p:nvSpPr>
        <p:spPr>
          <a:xfrm>
            <a:off x="5335673" y="3675355"/>
            <a:ext cx="488007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Pfeil nach links und oben 17"/>
          <p:cNvSpPr/>
          <p:nvPr/>
        </p:nvSpPr>
        <p:spPr>
          <a:xfrm rot="10800000">
            <a:off x="3043156" y="2470830"/>
            <a:ext cx="488007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Pfeil nach links und oben 18"/>
          <p:cNvSpPr/>
          <p:nvPr/>
        </p:nvSpPr>
        <p:spPr>
          <a:xfrm>
            <a:off x="5579676" y="2101498"/>
            <a:ext cx="488007" cy="576064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Pfeil nach links und oben 19"/>
          <p:cNvSpPr/>
          <p:nvPr/>
        </p:nvSpPr>
        <p:spPr>
          <a:xfrm rot="10800000">
            <a:off x="2986573" y="908719"/>
            <a:ext cx="488007" cy="605275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/>
          <p:cNvSpPr txBox="1"/>
          <p:nvPr/>
        </p:nvSpPr>
        <p:spPr>
          <a:xfrm rot="16200000">
            <a:off x="-2409623" y="993503"/>
            <a:ext cx="57019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800" dirty="0">
                <a:solidFill>
                  <a:schemeClr val="bg1"/>
                </a:solidFill>
                <a:latin typeface="Blackout" panose="02000506000000020004" pitchFamily="2" charset="0"/>
              </a:rPr>
              <a:t>Ebenen</a:t>
            </a:r>
          </a:p>
        </p:txBody>
      </p:sp>
    </p:spTree>
    <p:extLst>
      <p:ext uri="{BB962C8B-B14F-4D97-AF65-F5344CB8AC3E}">
        <p14:creationId xmlns:p14="http://schemas.microsoft.com/office/powerpoint/2010/main" val="6858081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feld 23"/>
          <p:cNvSpPr txBox="1"/>
          <p:nvPr/>
        </p:nvSpPr>
        <p:spPr>
          <a:xfrm>
            <a:off x="971601" y="5613047"/>
            <a:ext cx="8172399" cy="1200329"/>
          </a:xfrm>
          <a:prstGeom prst="rect">
            <a:avLst/>
          </a:prstGeom>
          <a:solidFill>
            <a:srgbClr val="00878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… internationale katholische Land- und Bauernjugendbewegung! </a:t>
            </a:r>
          </a:p>
          <a:p>
            <a:pPr algn="ctr"/>
            <a:r>
              <a:rPr lang="de-DE" sz="2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13 Länder in Europa, über 50 Länder auf der Welt!</a:t>
            </a:r>
          </a:p>
        </p:txBody>
      </p:sp>
      <p:sp>
        <p:nvSpPr>
          <p:cNvPr id="5" name="Textfeld 4"/>
          <p:cNvSpPr txBox="1"/>
          <p:nvPr/>
        </p:nvSpPr>
        <p:spPr>
          <a:xfrm rot="16200000">
            <a:off x="-3777443" y="761219"/>
            <a:ext cx="799288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7400" dirty="0">
                <a:solidFill>
                  <a:schemeClr val="bg1"/>
                </a:solidFill>
                <a:latin typeface="Blackout" panose="02000506000000020004" pitchFamily="2" charset="0"/>
              </a:rPr>
              <a:t>MIJARC</a:t>
            </a:r>
          </a:p>
        </p:txBody>
      </p:sp>
      <p:sp>
        <p:nvSpPr>
          <p:cNvPr id="61442" name="AutoShape 2" descr="Kein automatischer Alternativtext verfügbar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7" name="Grafik 6" descr="269788_10150217269134885_6967453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0"/>
            <a:ext cx="5819775" cy="561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8928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240_F_47362025_yK681iD7WAk4CXs09j1EURxduJfWmhQa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871669">
            <a:off x="-747089" y="-15315"/>
            <a:ext cx="7494804" cy="499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892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/>
          <p:nvPr/>
        </p:nvSpPr>
        <p:spPr>
          <a:xfrm>
            <a:off x="4283968" y="0"/>
            <a:ext cx="3168352" cy="3108543"/>
          </a:xfrm>
          <a:prstGeom prst="rect">
            <a:avLst/>
          </a:prstGeom>
          <a:solidFill>
            <a:srgbClr val="F9F9F9"/>
          </a:solidFill>
        </p:spPr>
        <p:txBody>
          <a:bodyPr wrap="square" rtlCol="0">
            <a:spAutoFit/>
          </a:bodyPr>
          <a:lstStyle/>
          <a:p>
            <a:endParaRPr lang="de-DE" sz="2400" b="1" dirty="0">
              <a:latin typeface="Helvetica" pitchFamily="34" charset="0"/>
              <a:cs typeface="Helvetica" pitchFamily="34" charset="0"/>
            </a:endParaRPr>
          </a:p>
          <a:p>
            <a:pPr algn="ctr"/>
            <a:endParaRPr lang="de-DE" sz="4000" b="1" dirty="0">
              <a:latin typeface="Helvetica" pitchFamily="34" charset="0"/>
              <a:cs typeface="Helvetica" pitchFamily="34" charset="0"/>
            </a:endParaRPr>
          </a:p>
          <a:p>
            <a:pPr algn="ctr"/>
            <a:r>
              <a:rPr lang="de-DE" sz="6000" b="1" dirty="0">
                <a:latin typeface="Helvetica" pitchFamily="34" charset="0"/>
                <a:cs typeface="Helvetica" pitchFamily="34" charset="0"/>
              </a:rPr>
              <a:t>330</a:t>
            </a:r>
          </a:p>
          <a:p>
            <a:pPr algn="ctr"/>
            <a:r>
              <a:rPr lang="de-DE" sz="2400" dirty="0">
                <a:latin typeface="Helvetica" pitchFamily="34" charset="0"/>
                <a:cs typeface="Helvetica" pitchFamily="34" charset="0"/>
              </a:rPr>
              <a:t>Ortsgruppen </a:t>
            </a:r>
          </a:p>
          <a:p>
            <a:pPr algn="ctr"/>
            <a:r>
              <a:rPr lang="de-DE" sz="2400" dirty="0">
                <a:latin typeface="Helvetica" pitchFamily="34" charset="0"/>
                <a:cs typeface="Helvetica" pitchFamily="34" charset="0"/>
              </a:rPr>
              <a:t>in der Diözese Regensburg.</a:t>
            </a:r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78102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5"/>
          <p:cNvSpPr txBox="1"/>
          <p:nvPr/>
        </p:nvSpPr>
        <p:spPr>
          <a:xfrm>
            <a:off x="1907704" y="260648"/>
            <a:ext cx="22322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800" dirty="0">
                <a:latin typeface="Blackout" pitchFamily="2" charset="0"/>
              </a:rPr>
              <a:t>Ein</a:t>
            </a:r>
          </a:p>
          <a:p>
            <a:pPr algn="r"/>
            <a:r>
              <a:rPr lang="de-DE" sz="2800" dirty="0">
                <a:latin typeface="Helvetica" pitchFamily="34" charset="0"/>
                <a:cs typeface="Helvetica" pitchFamily="34" charset="0"/>
              </a:rPr>
              <a:t>VERBAND</a:t>
            </a:r>
            <a:r>
              <a:rPr lang="de-DE" sz="2800" dirty="0">
                <a:latin typeface="Blackout" pitchFamily="2" charset="0"/>
              </a:rPr>
              <a:t> mit: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/>
          <p:nvPr/>
        </p:nvSpPr>
        <p:spPr>
          <a:xfrm>
            <a:off x="4283968" y="0"/>
            <a:ext cx="3168352" cy="3108543"/>
          </a:xfrm>
          <a:prstGeom prst="rect">
            <a:avLst/>
          </a:prstGeom>
          <a:solidFill>
            <a:srgbClr val="F9F9F9"/>
          </a:solidFill>
        </p:spPr>
        <p:txBody>
          <a:bodyPr wrap="square" rtlCol="0">
            <a:spAutoFit/>
          </a:bodyPr>
          <a:lstStyle/>
          <a:p>
            <a:endParaRPr lang="de-DE" sz="2400" b="1" dirty="0">
              <a:latin typeface="Helvetica" pitchFamily="34" charset="0"/>
              <a:cs typeface="Helvetica" pitchFamily="34" charset="0"/>
            </a:endParaRPr>
          </a:p>
          <a:p>
            <a:pPr algn="ctr"/>
            <a:endParaRPr lang="de-DE" sz="4000" b="1" dirty="0">
              <a:latin typeface="Helvetica" pitchFamily="34" charset="0"/>
              <a:cs typeface="Helvetica" pitchFamily="34" charset="0"/>
            </a:endParaRPr>
          </a:p>
          <a:p>
            <a:pPr algn="ctr"/>
            <a:r>
              <a:rPr lang="de-DE" sz="6000" b="1" dirty="0">
                <a:latin typeface="Helvetica" pitchFamily="34" charset="0"/>
                <a:cs typeface="Helvetica" pitchFamily="34" charset="0"/>
              </a:rPr>
              <a:t>mehr ist </a:t>
            </a:r>
            <a:r>
              <a:rPr lang="de-DE" sz="2400" dirty="0">
                <a:latin typeface="Helvetica" pitchFamily="34" charset="0"/>
                <a:cs typeface="Helvetica" pitchFamily="34" charset="0"/>
              </a:rPr>
              <a:t>als ein normaler Verein im Dorf. </a:t>
            </a:r>
          </a:p>
          <a:p>
            <a:pPr algn="ctr"/>
            <a:endParaRPr lang="de-DE" sz="2400" dirty="0"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78102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5"/>
          <p:cNvSpPr txBox="1"/>
          <p:nvPr/>
        </p:nvSpPr>
        <p:spPr>
          <a:xfrm>
            <a:off x="1907704" y="260648"/>
            <a:ext cx="22322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800" dirty="0">
                <a:latin typeface="Blackout" pitchFamily="2" charset="0"/>
              </a:rPr>
              <a:t>Ein</a:t>
            </a:r>
          </a:p>
          <a:p>
            <a:pPr algn="r"/>
            <a:r>
              <a:rPr lang="de-DE" sz="2800" dirty="0">
                <a:latin typeface="Helvetica" pitchFamily="34" charset="0"/>
                <a:cs typeface="Helvetica" pitchFamily="34" charset="0"/>
              </a:rPr>
              <a:t>VERBAND,</a:t>
            </a:r>
            <a:r>
              <a:rPr lang="de-DE" sz="2800" dirty="0">
                <a:latin typeface="Blackout" pitchFamily="2" charset="0"/>
              </a:rPr>
              <a:t> der: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7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tumblr_static_93mi5ht0ik8wog88c0sc80ko4_640_v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891117" cy="6858000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467544" y="332656"/>
            <a:ext cx="5760640" cy="2462213"/>
          </a:xfrm>
          <a:prstGeom prst="rect">
            <a:avLst/>
          </a:prstGeom>
          <a:solidFill>
            <a:schemeClr val="tx1">
              <a:alpha val="58039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bg1"/>
                </a:solidFill>
                <a:latin typeface="Blackout" pitchFamily="2" charset="0"/>
              </a:rPr>
              <a:t>MEHR WEIL:</a:t>
            </a:r>
          </a:p>
          <a:p>
            <a:pPr algn="just"/>
            <a:endParaRPr lang="de-DE" dirty="0"/>
          </a:p>
          <a:p>
            <a:pPr algn="just"/>
            <a:r>
              <a:rPr lang="de-DE" sz="2400" b="1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… KLJBler aus ganz Deutschland den gleichen Hintergrund haben, auf einer Wellenlänge schwimmen und die gleichen </a:t>
            </a:r>
            <a:r>
              <a:rPr lang="de-DE" sz="2400" b="1" dirty="0" err="1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Dorfkindmomente</a:t>
            </a:r>
            <a:r>
              <a:rPr lang="de-DE" sz="2400" b="1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 teilen. </a:t>
            </a:r>
          </a:p>
        </p:txBody>
      </p:sp>
      <p:sp>
        <p:nvSpPr>
          <p:cNvPr id="16386" name="AutoShape 2" descr="Bildergebnis für dorfkindmoment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Bildergebnis für kljb kirwaba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4" name="Grafik 3" descr="710408_we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6" y="0"/>
            <a:ext cx="9139944" cy="695507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-12552" y="7937"/>
            <a:ext cx="9156552" cy="1723549"/>
          </a:xfrm>
          <a:prstGeom prst="rect">
            <a:avLst/>
          </a:prstGeom>
          <a:solidFill>
            <a:srgbClr val="000000">
              <a:alpha val="58039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bg1"/>
                </a:solidFill>
                <a:latin typeface="Blackout" pitchFamily="2" charset="0"/>
              </a:rPr>
              <a:t>MEHR WEIL:</a:t>
            </a:r>
          </a:p>
          <a:p>
            <a:pPr algn="ctr"/>
            <a:endParaRPr lang="de-DE" dirty="0"/>
          </a:p>
          <a:p>
            <a:pPr algn="ctr"/>
            <a:r>
              <a:rPr lang="de-DE" sz="2400" b="1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…es im Nachbardorf oft die nächste KLJB gibt, von der man lernen, sich mit ihr vernetzen und austauschen kann.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Ähnliches Fot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06100" cy="848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4911" y="7937"/>
            <a:ext cx="6948264" cy="2092881"/>
          </a:xfrm>
          <a:prstGeom prst="rect">
            <a:avLst/>
          </a:prstGeom>
          <a:solidFill>
            <a:srgbClr val="000000">
              <a:alpha val="58039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bg1"/>
                </a:solidFill>
                <a:latin typeface="Blackout" pitchFamily="2" charset="0"/>
              </a:rPr>
              <a:t>MEHR WEIL:</a:t>
            </a:r>
          </a:p>
          <a:p>
            <a:pPr algn="ctr"/>
            <a:endParaRPr lang="de-DE" dirty="0"/>
          </a:p>
          <a:p>
            <a:pPr algn="just"/>
            <a:r>
              <a:rPr lang="de-DE" sz="2400" b="1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… die KLJB inhaltlich für jeden etwas bietet: Politisches, Kirchliches, Landwirtschaftliches, Ländliches, Nachhaltiges und noch viel mehr.</a:t>
            </a:r>
          </a:p>
        </p:txBody>
      </p:sp>
      <p:sp>
        <p:nvSpPr>
          <p:cNvPr id="16386" name="AutoShape 2" descr="Bildergebnis für dorfkindmoment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 descr="Bildergebnis für traktor landschaf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21508" name="Picture 4" descr="Bildergebnis für traktor landschaf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5" name="Textfeld 4"/>
          <p:cNvSpPr txBox="1"/>
          <p:nvPr/>
        </p:nvSpPr>
        <p:spPr>
          <a:xfrm>
            <a:off x="0" y="4949785"/>
            <a:ext cx="9180512" cy="1908215"/>
          </a:xfrm>
          <a:prstGeom prst="rect">
            <a:avLst/>
          </a:prstGeom>
          <a:solidFill>
            <a:srgbClr val="000000">
              <a:alpha val="58039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bg1"/>
                </a:solidFill>
                <a:latin typeface="Blackout" pitchFamily="2" charset="0"/>
              </a:rPr>
              <a:t>MEHR WEIL:</a:t>
            </a:r>
          </a:p>
          <a:p>
            <a:pPr algn="ctr"/>
            <a:endParaRPr lang="de-DE" dirty="0"/>
          </a:p>
          <a:p>
            <a:pPr algn="just"/>
            <a:r>
              <a:rPr lang="de-DE" sz="2000" b="1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… jede Ortsgruppe durch Kreis- und Diözesanverband unterstützt wird: Sei es bei Versicherungen, Finanzproblemen, inhaltlichen Fragen, Gottesdienstvorlagen oder was auch immer euch beschäftigt.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560</Words>
  <Application>Microsoft Office PowerPoint</Application>
  <PresentationFormat>Bildschirmpräsentation (4:3)</PresentationFormat>
  <Paragraphs>170</Paragraphs>
  <Slides>39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39</vt:i4>
      </vt:variant>
    </vt:vector>
  </HeadingPairs>
  <TitlesOfParts>
    <vt:vector size="47" baseType="lpstr">
      <vt:lpstr>Calibri</vt:lpstr>
      <vt:lpstr>Ebrima</vt:lpstr>
      <vt:lpstr>Arial</vt:lpstr>
      <vt:lpstr>Wingdings</vt:lpstr>
      <vt:lpstr>Garamond</vt:lpstr>
      <vt:lpstr>Helvetica</vt:lpstr>
      <vt:lpstr>Blackout</vt:lpstr>
      <vt:lpstr>Larissa-Design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koegl_000</dc:creator>
  <cp:lastModifiedBy>Claudia Köglmeier</cp:lastModifiedBy>
  <cp:revision>60</cp:revision>
  <dcterms:created xsi:type="dcterms:W3CDTF">2017-07-10T17:42:36Z</dcterms:created>
  <dcterms:modified xsi:type="dcterms:W3CDTF">2017-08-04T09:32:21Z</dcterms:modified>
</cp:coreProperties>
</file>